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96" r:id="rId11"/>
    <p:sldId id="298"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92" r:id="rId36"/>
    <p:sldId id="288" r:id="rId37"/>
    <p:sldId id="291" r:id="rId38"/>
    <p:sldId id="289" r:id="rId39"/>
    <p:sldId id="290" r:id="rId40"/>
    <p:sldId id="294" r:id="rId41"/>
    <p:sldId id="295" r:id="rId42"/>
    <p:sldId id="293"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3" autoAdjust="0"/>
    <p:restoredTop sz="94660"/>
  </p:normalViewPr>
  <p:slideViewPr>
    <p:cSldViewPr snapToGrid="0">
      <p:cViewPr varScale="1">
        <p:scale>
          <a:sx n="60" d="100"/>
          <a:sy n="60" d="100"/>
        </p:scale>
        <p:origin x="72"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10/21/2021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10/21/2021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10/21/2021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dirty="0"/>
              <a:t>La integral indefinida</a:t>
            </a:r>
          </a:p>
        </p:txBody>
      </p:sp>
    </p:spTree>
    <p:extLst>
      <p:ext uri="{BB962C8B-B14F-4D97-AF65-F5344CB8AC3E}">
        <p14:creationId xmlns:p14="http://schemas.microsoft.com/office/powerpoint/2010/main" val="4082934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505094" y="154848"/>
                <a:ext cx="9603275" cy="3450613"/>
              </a:xfrm>
            </p:spPr>
            <p:txBody>
              <a:bodyPr/>
              <a:lstStyle/>
              <a:p>
                <a14:m>
                  <m:oMath xmlns:m="http://schemas.openxmlformats.org/officeDocument/2006/math">
                    <m:nary>
                      <m:naryPr>
                        <m:limLoc m:val="undOvr"/>
                        <m:subHide m:val="on"/>
                        <m:supHide m:val="on"/>
                        <m:ctrlPr>
                          <a:rPr lang="es-CL" i="1" smtClean="0">
                            <a:latin typeface="Cambria Math" panose="02040503050406030204" pitchFamily="18" charset="0"/>
                          </a:rPr>
                        </m:ctrlPr>
                      </m:naryPr>
                      <m:sub/>
                      <m:sup/>
                      <m:e>
                        <m:f>
                          <m:fPr>
                            <m:ctrlPr>
                              <a:rPr lang="es-CL" i="1">
                                <a:latin typeface="Cambria Math" panose="02040503050406030204" pitchFamily="18" charset="0"/>
                              </a:rPr>
                            </m:ctrlPr>
                          </m:fPr>
                          <m:num>
                            <m:r>
                              <a:rPr lang="en-US" i="1">
                                <a:latin typeface="Cambria Math" panose="02040503050406030204" pitchFamily="18" charset="0"/>
                              </a:rPr>
                              <m:t>1</m:t>
                            </m:r>
                          </m:num>
                          <m:den>
                            <m:sSup>
                              <m:sSupPr>
                                <m:ctrlPr>
                                  <a:rPr lang="es-CL" i="1">
                                    <a:latin typeface="Cambria Math" panose="02040503050406030204" pitchFamily="18" charset="0"/>
                                  </a:rPr>
                                </m:ctrlPr>
                              </m:sSupPr>
                              <m:e>
                                <m:r>
                                  <a:rPr lang="en-US" i="1">
                                    <a:latin typeface="Cambria Math" panose="02040503050406030204" pitchFamily="18" charset="0"/>
                                  </a:rPr>
                                  <m:t>1+</m:t>
                                </m:r>
                                <m:r>
                                  <a:rPr lang="en-US" i="1">
                                    <a:latin typeface="Cambria Math" panose="02040503050406030204" pitchFamily="18" charset="0"/>
                                  </a:rPr>
                                  <m:t>𝑥</m:t>
                                </m:r>
                              </m:e>
                              <m:sup>
                                <m:r>
                                  <a:rPr lang="en-US" i="1">
                                    <a:latin typeface="Cambria Math" panose="02040503050406030204" pitchFamily="18" charset="0"/>
                                  </a:rPr>
                                  <m:t>2</m:t>
                                </m:r>
                              </m:sup>
                            </m:sSup>
                          </m:den>
                        </m:f>
                      </m:e>
                    </m:nary>
                    <m:r>
                      <a:rPr lang="en-US" i="1">
                        <a:latin typeface="Cambria Math" panose="02040503050406030204" pitchFamily="18" charset="0"/>
                      </a:rPr>
                      <m:t>𝑑𝑥</m:t>
                    </m:r>
                    <m:r>
                      <a:rPr lang="en-US" i="1">
                        <a:latin typeface="Cambria Math" panose="02040503050406030204" pitchFamily="18" charset="0"/>
                      </a:rPr>
                      <m:t>=</m:t>
                    </m:r>
                    <m:r>
                      <a:rPr lang="en-US" i="1">
                        <a:latin typeface="Cambria Math" panose="02040503050406030204" pitchFamily="18" charset="0"/>
                      </a:rPr>
                      <m:t>𝑎𝑟𝑐𝑡𝑎𝑛𝑔𝑥</m:t>
                    </m:r>
                    <m:r>
                      <a:rPr lang="en-US" i="1">
                        <a:latin typeface="Cambria Math" panose="02040503050406030204" pitchFamily="18" charset="0"/>
                      </a:rPr>
                      <m:t>+</m:t>
                    </m:r>
                    <m:r>
                      <a:rPr lang="es-ES" b="0" i="1" smtClean="0">
                        <a:latin typeface="Cambria Math" panose="02040503050406030204" pitchFamily="18" charset="0"/>
                      </a:rPr>
                      <m:t>𝐶</m:t>
                    </m:r>
                  </m:oMath>
                </a14:m>
                <a:endParaRPr lang="es-CL" dirty="0" smtClean="0"/>
              </a:p>
              <a:p>
                <a14:m>
                  <m:oMath xmlns:m="http://schemas.openxmlformats.org/officeDocument/2006/math">
                    <m:nary>
                      <m:naryPr>
                        <m:limLoc m:val="undOvr"/>
                        <m:subHide m:val="on"/>
                        <m:supHide m:val="on"/>
                        <m:ctrlPr>
                          <a:rPr lang="es-CL" i="1">
                            <a:latin typeface="Cambria Math" panose="02040503050406030204" pitchFamily="18" charset="0"/>
                          </a:rPr>
                        </m:ctrlPr>
                      </m:naryPr>
                      <m:sub/>
                      <m:sup/>
                      <m:e>
                        <m:f>
                          <m:fPr>
                            <m:ctrlPr>
                              <a:rPr lang="es-CL" i="1">
                                <a:latin typeface="Cambria Math" panose="02040503050406030204" pitchFamily="18" charset="0"/>
                              </a:rPr>
                            </m:ctrlPr>
                          </m:fPr>
                          <m:num>
                            <m:r>
                              <a:rPr lang="en-US" i="1">
                                <a:latin typeface="Cambria Math" panose="02040503050406030204" pitchFamily="18" charset="0"/>
                              </a:rPr>
                              <m:t>1</m:t>
                            </m:r>
                          </m:num>
                          <m:den>
                            <m:sSup>
                              <m:sSupPr>
                                <m:ctrlPr>
                                  <a:rPr lang="es-CL" i="1" smtClean="0">
                                    <a:latin typeface="Cambria Math" panose="02040503050406030204" pitchFamily="18" charset="0"/>
                                  </a:rPr>
                                </m:ctrlPr>
                              </m:sSupPr>
                              <m:e>
                                <m:sSup>
                                  <m:sSupPr>
                                    <m:ctrlPr>
                                      <a:rPr lang="es-CL" i="1">
                                        <a:latin typeface="Cambria Math" panose="02040503050406030204" pitchFamily="18" charset="0"/>
                                      </a:rPr>
                                    </m:ctrlPr>
                                  </m:sSupPr>
                                  <m:e>
                                    <m:r>
                                      <a:rPr lang="es-ES" b="0" i="1" smtClean="0">
                                        <a:latin typeface="Cambria Math" panose="02040503050406030204" pitchFamily="18" charset="0"/>
                                      </a:rPr>
                                      <m:t>𝑎</m:t>
                                    </m:r>
                                  </m:e>
                                  <m:sup>
                                    <m:r>
                                      <a:rPr lang="en-US" i="1">
                                        <a:latin typeface="Cambria Math" panose="02040503050406030204" pitchFamily="18" charset="0"/>
                                      </a:rPr>
                                      <m:t>2</m:t>
                                    </m:r>
                                  </m:sup>
                                </m:sSup>
                                <m:r>
                                  <a:rPr lang="en-US" i="1">
                                    <a:latin typeface="Cambria Math" panose="02040503050406030204" pitchFamily="18" charset="0"/>
                                  </a:rPr>
                                  <m:t>+</m:t>
                                </m:r>
                                <m:r>
                                  <a:rPr lang="es-ES" b="0" i="1" smtClean="0">
                                    <a:latin typeface="Cambria Math" panose="02040503050406030204" pitchFamily="18" charset="0"/>
                                  </a:rPr>
                                  <m:t>𝑢</m:t>
                                </m:r>
                              </m:e>
                              <m:sup>
                                <m:r>
                                  <a:rPr lang="en-US" i="1">
                                    <a:latin typeface="Cambria Math" panose="02040503050406030204" pitchFamily="18" charset="0"/>
                                  </a:rPr>
                                  <m:t>2</m:t>
                                </m:r>
                              </m:sup>
                            </m:sSup>
                          </m:den>
                        </m:f>
                      </m:e>
                    </m:nary>
                    <m:r>
                      <a:rPr lang="en-US" i="1">
                        <a:latin typeface="Cambria Math" panose="02040503050406030204" pitchFamily="18" charset="0"/>
                      </a:rPr>
                      <m:t>𝑑𝑥</m:t>
                    </m:r>
                    <m:r>
                      <a:rPr lang="en-US" i="1">
                        <a:latin typeface="Cambria Math" panose="02040503050406030204" pitchFamily="18" charset="0"/>
                      </a:rPr>
                      <m:t>=</m:t>
                    </m:r>
                    <m:r>
                      <a:rPr lang="en-US" i="1">
                        <a:latin typeface="Cambria Math" panose="02040503050406030204" pitchFamily="18" charset="0"/>
                      </a:rPr>
                      <m:t>𝑎𝑟𝑐𝑡𝑎𝑛𝑔𝑥</m:t>
                    </m:r>
                    <m:r>
                      <a:rPr lang="en-US" i="1">
                        <a:latin typeface="Cambria Math" panose="02040503050406030204" pitchFamily="18" charset="0"/>
                      </a:rPr>
                      <m:t>+</m:t>
                    </m:r>
                  </m:oMath>
                </a14:m>
                <a:r>
                  <a:rPr lang="es-CL" dirty="0" smtClean="0"/>
                  <a:t>C</a:t>
                </a:r>
                <a:endParaRPr lang="es-CL"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505094" y="154848"/>
                <a:ext cx="9603275" cy="3450613"/>
              </a:xfrm>
              <a:blipFill rotWithShape="0">
                <a:blip r:embed="rId2"/>
                <a:stretch>
                  <a:fillRect l="-2540" t="-14841"/>
                </a:stretch>
              </a:blipFill>
            </p:spPr>
            <p:txBody>
              <a:bodyPr/>
              <a:lstStyle/>
              <a:p>
                <a:r>
                  <a:rPr lang="es-CL">
                    <a:noFill/>
                  </a:rPr>
                  <a:t> </a:t>
                </a:r>
              </a:p>
            </p:txBody>
          </p:sp>
        </mc:Fallback>
      </mc:AlternateContent>
      <p:pic>
        <p:nvPicPr>
          <p:cNvPr id="4" name="Imagen 3"/>
          <p:cNvPicPr>
            <a:picLocks noChangeAspect="1"/>
          </p:cNvPicPr>
          <p:nvPr/>
        </p:nvPicPr>
        <p:blipFill>
          <a:blip r:embed="rId3"/>
          <a:stretch>
            <a:fillRect/>
          </a:stretch>
        </p:blipFill>
        <p:spPr>
          <a:xfrm>
            <a:off x="9402177" y="451404"/>
            <a:ext cx="2114550" cy="1428750"/>
          </a:xfrm>
          <a:prstGeom prst="rect">
            <a:avLst/>
          </a:prstGeom>
        </p:spPr>
      </p:pic>
    </p:spTree>
    <p:extLst>
      <p:ext uri="{BB962C8B-B14F-4D97-AF65-F5344CB8AC3E}">
        <p14:creationId xmlns:p14="http://schemas.microsoft.com/office/powerpoint/2010/main" val="2146910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14:m>
                  <m:oMath xmlns:m="http://schemas.openxmlformats.org/officeDocument/2006/math">
                    <m:nary>
                      <m:naryPr>
                        <m:limLoc m:val="undOvr"/>
                        <m:subHide m:val="on"/>
                        <m:supHide m:val="on"/>
                        <m:ctrlPr>
                          <a:rPr lang="es-CL" i="1" smtClean="0">
                            <a:latin typeface="Cambria Math" panose="02040503050406030204" pitchFamily="18" charset="0"/>
                          </a:rPr>
                        </m:ctrlPr>
                      </m:naryPr>
                      <m:sub/>
                      <m:sup/>
                      <m:e>
                        <m:f>
                          <m:fPr>
                            <m:ctrlPr>
                              <a:rPr lang="es-CL" i="1">
                                <a:latin typeface="Cambria Math" panose="02040503050406030204" pitchFamily="18" charset="0"/>
                              </a:rPr>
                            </m:ctrlPr>
                          </m:fPr>
                          <m:num>
                            <m:r>
                              <a:rPr lang="en-US" i="1">
                                <a:latin typeface="Cambria Math" panose="02040503050406030204" pitchFamily="18" charset="0"/>
                              </a:rPr>
                              <m:t>1</m:t>
                            </m:r>
                          </m:num>
                          <m:den>
                            <m:rad>
                              <m:radPr>
                                <m:degHide m:val="on"/>
                                <m:ctrlPr>
                                  <a:rPr lang="es-CL" i="1">
                                    <a:latin typeface="Cambria Math" panose="02040503050406030204" pitchFamily="18" charset="0"/>
                                  </a:rPr>
                                </m:ctrlPr>
                              </m:radPr>
                              <m:deg/>
                              <m:e>
                                <m:r>
                                  <a:rPr lang="en-US" i="1">
                                    <a:latin typeface="Cambria Math" panose="02040503050406030204" pitchFamily="18" charset="0"/>
                                  </a:rPr>
                                  <m:t>1−</m:t>
                                </m:r>
                                <m:sSup>
                                  <m:sSupPr>
                                    <m:ctrlPr>
                                      <a:rPr lang="es-CL"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rad>
                          </m:den>
                        </m:f>
                      </m:e>
                    </m:nary>
                    <m:r>
                      <a:rPr lang="en-US" i="1">
                        <a:latin typeface="Cambria Math" panose="02040503050406030204" pitchFamily="18" charset="0"/>
                      </a:rPr>
                      <m:t>𝑑𝑥</m:t>
                    </m:r>
                    <m:r>
                      <a:rPr lang="en-US" i="1">
                        <a:latin typeface="Cambria Math" panose="02040503050406030204" pitchFamily="18" charset="0"/>
                      </a:rPr>
                      <m:t>=</m:t>
                    </m:r>
                    <m:r>
                      <a:rPr lang="en-US" i="1">
                        <a:latin typeface="Cambria Math" panose="02040503050406030204" pitchFamily="18" charset="0"/>
                      </a:rPr>
                      <m:t>𝑎𝑟𝑐𝑠𝑒𝑛𝑥</m:t>
                    </m:r>
                    <m:r>
                      <a:rPr lang="en-US" i="1">
                        <a:latin typeface="Cambria Math" panose="02040503050406030204" pitchFamily="18" charset="0"/>
                      </a:rPr>
                      <m:t>+</m:t>
                    </m:r>
                    <m:r>
                      <a:rPr lang="es-CL" i="1">
                        <a:latin typeface="Cambria Math" panose="02040503050406030204" pitchFamily="18" charset="0"/>
                      </a:rPr>
                      <m:t>𝐶</m:t>
                    </m:r>
                  </m:oMath>
                </a14:m>
                <a:endParaRPr lang="es-CL" dirty="0"/>
              </a:p>
              <a:p>
                <a14:m>
                  <m:oMath xmlns:m="http://schemas.openxmlformats.org/officeDocument/2006/math">
                    <m:nary>
                      <m:naryPr>
                        <m:limLoc m:val="undOvr"/>
                        <m:subHide m:val="on"/>
                        <m:supHide m:val="on"/>
                        <m:ctrlPr>
                          <a:rPr lang="es-CL" i="1" smtClean="0">
                            <a:latin typeface="Cambria Math" panose="02040503050406030204" pitchFamily="18" charset="0"/>
                          </a:rPr>
                        </m:ctrlPr>
                      </m:naryPr>
                      <m:sub/>
                      <m:sup/>
                      <m:e>
                        <m:f>
                          <m:fPr>
                            <m:ctrlPr>
                              <a:rPr lang="es-CL" i="1" smtClean="0">
                                <a:latin typeface="Cambria Math" panose="02040503050406030204" pitchFamily="18" charset="0"/>
                              </a:rPr>
                            </m:ctrlPr>
                          </m:fPr>
                          <m:num>
                            <m:r>
                              <a:rPr lang="en-US" i="1">
                                <a:latin typeface="Cambria Math" panose="02040503050406030204" pitchFamily="18" charset="0"/>
                              </a:rPr>
                              <m:t>1</m:t>
                            </m:r>
                          </m:num>
                          <m:den>
                            <m:rad>
                              <m:radPr>
                                <m:degHide m:val="on"/>
                                <m:ctrlPr>
                                  <a:rPr lang="es-CL" i="1" smtClean="0">
                                    <a:latin typeface="Cambria Math" panose="02040503050406030204" pitchFamily="18" charset="0"/>
                                  </a:rPr>
                                </m:ctrlPr>
                              </m:radPr>
                              <m:deg/>
                              <m:e>
                                <m:sSup>
                                  <m:sSupPr>
                                    <m:ctrlPr>
                                      <a:rPr lang="es-CL" i="1">
                                        <a:latin typeface="Cambria Math" panose="02040503050406030204" pitchFamily="18" charset="0"/>
                                      </a:rPr>
                                    </m:ctrlPr>
                                  </m:sSupPr>
                                  <m:e>
                                    <m:r>
                                      <a:rPr lang="es-ES" b="0" i="1" smtClean="0">
                                        <a:latin typeface="Cambria Math" panose="02040503050406030204" pitchFamily="18" charset="0"/>
                                      </a:rPr>
                                      <m:t>𝑎</m:t>
                                    </m:r>
                                  </m:e>
                                  <m:sup>
                                    <m:r>
                                      <a:rPr lang="es-CL" i="1">
                                        <a:latin typeface="Cambria Math" panose="02040503050406030204" pitchFamily="18" charset="0"/>
                                      </a:rPr>
                                      <m:t>2</m:t>
                                    </m:r>
                                  </m:sup>
                                </m:sSup>
                                <m:r>
                                  <a:rPr lang="en-US" i="1">
                                    <a:latin typeface="Cambria Math" panose="02040503050406030204" pitchFamily="18" charset="0"/>
                                  </a:rPr>
                                  <m:t>−</m:t>
                                </m:r>
                                <m:sSup>
                                  <m:sSupPr>
                                    <m:ctrlPr>
                                      <a:rPr lang="es-CL"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rad>
                          </m:den>
                        </m:f>
                      </m:e>
                    </m:nary>
                    <m:r>
                      <a:rPr lang="en-US" i="1">
                        <a:latin typeface="Cambria Math" panose="02040503050406030204" pitchFamily="18" charset="0"/>
                      </a:rPr>
                      <m:t>𝑑𝑥</m:t>
                    </m:r>
                    <m:r>
                      <a:rPr lang="en-US" i="1">
                        <a:latin typeface="Cambria Math" panose="02040503050406030204" pitchFamily="18" charset="0"/>
                      </a:rPr>
                      <m:t>=</m:t>
                    </m:r>
                    <m:f>
                      <m:fPr>
                        <m:ctrlPr>
                          <a:rPr lang="es-CL" i="1">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𝑎</m:t>
                        </m:r>
                      </m:den>
                    </m:f>
                    <m:r>
                      <a:rPr lang="en-US" i="1">
                        <a:latin typeface="Cambria Math" panose="02040503050406030204" pitchFamily="18" charset="0"/>
                      </a:rPr>
                      <m:t>𝑎𝑟𝑐𝑠𝑒𝑛𝑥</m:t>
                    </m:r>
                    <m:r>
                      <a:rPr lang="en-US" i="1">
                        <a:latin typeface="Cambria Math" panose="02040503050406030204" pitchFamily="18" charset="0"/>
                      </a:rPr>
                      <m:t>+</m:t>
                    </m:r>
                    <m:r>
                      <a:rPr lang="es-CL" i="1">
                        <a:latin typeface="Cambria Math" panose="02040503050406030204" pitchFamily="18" charset="0"/>
                      </a:rPr>
                      <m:t>𝐶</m:t>
                    </m:r>
                  </m:oMath>
                </a14:m>
                <a:endParaRPr lang="es-CL" dirty="0"/>
              </a:p>
              <a:p>
                <a:endParaRPr lang="es-CL"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s-CL">
                    <a:noFill/>
                  </a:rPr>
                  <a:t> </a:t>
                </a:r>
              </a:p>
            </p:txBody>
          </p:sp>
        </mc:Fallback>
      </mc:AlternateContent>
      <p:pic>
        <p:nvPicPr>
          <p:cNvPr id="4" name="Imagen 3"/>
          <p:cNvPicPr>
            <a:picLocks noChangeAspect="1"/>
          </p:cNvPicPr>
          <p:nvPr/>
        </p:nvPicPr>
        <p:blipFill>
          <a:blip r:embed="rId3"/>
          <a:stretch>
            <a:fillRect/>
          </a:stretch>
        </p:blipFill>
        <p:spPr>
          <a:xfrm>
            <a:off x="9746832" y="479007"/>
            <a:ext cx="2066925" cy="1247775"/>
          </a:xfrm>
          <a:prstGeom prst="rect">
            <a:avLst/>
          </a:prstGeom>
        </p:spPr>
      </p:pic>
    </p:spTree>
    <p:extLst>
      <p:ext uri="{BB962C8B-B14F-4D97-AF65-F5344CB8AC3E}">
        <p14:creationId xmlns:p14="http://schemas.microsoft.com/office/powerpoint/2010/main" val="2667999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262859" y="255512"/>
                <a:ext cx="11601481" cy="5653798"/>
              </a:xfrm>
            </p:spPr>
            <p:txBody>
              <a:bodyPr>
                <a:normAutofit/>
              </a:bodyPr>
              <a:lstStyle/>
              <a:p>
                <a:r>
                  <a:rPr lang="es-CL" dirty="0"/>
                  <a:t>Estos resultados, dados sin más, dan poco juego, se acaban en sí mismos. Necesitamos nuevas reglas que nos permitan enriquecer la gama de funciones que sabemos integrar. Vamos a ello.                           </a:t>
                </a:r>
              </a:p>
              <a:p>
                <a:r>
                  <a:rPr lang="es-CL" b="1" dirty="0"/>
                  <a:t>PROPIEDADES DE LA INTEGRAL INDEFINIDA</a:t>
                </a:r>
              </a:p>
              <a:p>
                <a:endParaRPr lang="es-CL" dirty="0"/>
              </a:p>
              <a:p>
                <a:pPr lvl="0"/>
                <a14:m>
                  <m:oMath xmlns:m="http://schemas.openxmlformats.org/officeDocument/2006/math">
                    <m:nary>
                      <m:naryPr>
                        <m:limLoc m:val="undOvr"/>
                        <m:subHide m:val="on"/>
                        <m:supHide m:val="on"/>
                        <m:ctrlPr>
                          <a:rPr lang="es-CL" i="1">
                            <a:latin typeface="Cambria Math" panose="02040503050406030204" pitchFamily="18" charset="0"/>
                          </a:rPr>
                        </m:ctrlPr>
                      </m:naryPr>
                      <m:sub/>
                      <m:sup/>
                      <m:e>
                        <m:d>
                          <m:dPr>
                            <m:ctrlPr>
                              <a:rPr lang="es-CL" i="1">
                                <a:latin typeface="Cambria Math" panose="02040503050406030204" pitchFamily="18" charset="0"/>
                              </a:rPr>
                            </m:ctrlPr>
                          </m:dPr>
                          <m:e>
                            <m:r>
                              <a:rPr lang="es-CL" i="1">
                                <a:latin typeface="Cambria Math" panose="02040503050406030204" pitchFamily="18" charset="0"/>
                              </a:rPr>
                              <m:t>𝑓</m:t>
                            </m:r>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m:t>
                            </m:r>
                            <m:r>
                              <a:rPr lang="es-CL" i="1">
                                <a:latin typeface="Cambria Math" panose="02040503050406030204" pitchFamily="18" charset="0"/>
                              </a:rPr>
                              <m:t>𝑔</m:t>
                            </m:r>
                            <m:r>
                              <a:rPr lang="es-CL" i="1">
                                <a:latin typeface="Cambria Math" panose="02040503050406030204" pitchFamily="18" charset="0"/>
                              </a:rPr>
                              <m:t>(</m:t>
                            </m:r>
                            <m:r>
                              <a:rPr lang="es-CL" i="1">
                                <a:latin typeface="Cambria Math" panose="02040503050406030204" pitchFamily="18" charset="0"/>
                              </a:rPr>
                              <m:t>𝑥</m:t>
                            </m:r>
                            <m:r>
                              <a:rPr lang="es-CL" i="1">
                                <a:latin typeface="Cambria Math" panose="02040503050406030204" pitchFamily="18" charset="0"/>
                              </a:rPr>
                              <m:t>)</m:t>
                            </m:r>
                          </m:e>
                        </m:d>
                        <m:r>
                          <a:rPr lang="es-CL" i="1">
                            <a:latin typeface="Cambria Math" panose="02040503050406030204" pitchFamily="18" charset="0"/>
                          </a:rPr>
                          <m:t>𝑑𝑥</m:t>
                        </m:r>
                        <m:r>
                          <a:rPr lang="es-CL" i="1">
                            <a:latin typeface="Cambria Math" panose="02040503050406030204" pitchFamily="18" charset="0"/>
                          </a:rPr>
                          <m:t>=</m:t>
                        </m:r>
                        <m:nary>
                          <m:naryPr>
                            <m:limLoc m:val="undOvr"/>
                            <m:subHide m:val="on"/>
                            <m:supHide m:val="on"/>
                            <m:ctrlPr>
                              <a:rPr lang="es-CL" i="1">
                                <a:latin typeface="Cambria Math" panose="02040503050406030204" pitchFamily="18" charset="0"/>
                              </a:rPr>
                            </m:ctrlPr>
                          </m:naryPr>
                          <m:sub/>
                          <m:sup/>
                          <m:e>
                            <m:r>
                              <a:rPr lang="es-CL" i="1">
                                <a:latin typeface="Cambria Math" panose="02040503050406030204" pitchFamily="18" charset="0"/>
                              </a:rPr>
                              <m:t>𝑓</m:t>
                            </m:r>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𝑑𝑥</m:t>
                            </m:r>
                            <m:r>
                              <a:rPr lang="es-CL" i="1">
                                <a:latin typeface="Cambria Math" panose="02040503050406030204" pitchFamily="18" charset="0"/>
                              </a:rPr>
                              <m:t>  +  </m:t>
                            </m:r>
                            <m:nary>
                              <m:naryPr>
                                <m:limLoc m:val="undOvr"/>
                                <m:subHide m:val="on"/>
                                <m:supHide m:val="on"/>
                                <m:ctrlPr>
                                  <a:rPr lang="es-CL" i="1">
                                    <a:latin typeface="Cambria Math" panose="02040503050406030204" pitchFamily="18" charset="0"/>
                                  </a:rPr>
                                </m:ctrlPr>
                              </m:naryPr>
                              <m:sub/>
                              <m:sup/>
                              <m:e>
                                <m:r>
                                  <a:rPr lang="es-CL" i="1">
                                    <a:latin typeface="Cambria Math" panose="02040503050406030204" pitchFamily="18" charset="0"/>
                                  </a:rPr>
                                  <m:t>𝑔</m:t>
                                </m:r>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𝑑𝑥</m:t>
                                </m:r>
                              </m:e>
                            </m:nary>
                          </m:e>
                        </m:nary>
                      </m:e>
                    </m:nary>
                  </m:oMath>
                </a14:m>
                <a:r>
                  <a:rPr lang="es-CL" dirty="0"/>
                  <a:t>; la integral de una suma de funciones equivale a la suma de las integrales. </a:t>
                </a:r>
              </a:p>
              <a:p>
                <a:pPr lvl="0"/>
                <a:r>
                  <a:rPr lang="es-CL" dirty="0"/>
                  <a:t>La integral de una constante por una función equivale a la constante multiplicada por la integral de la función</a:t>
                </a:r>
              </a:p>
              <a:p>
                <a14:m>
                  <m:oMath xmlns:m="http://schemas.openxmlformats.org/officeDocument/2006/math">
                    <m:nary>
                      <m:naryPr>
                        <m:limLoc m:val="undOvr"/>
                        <m:subHide m:val="on"/>
                        <m:supHide m:val="on"/>
                        <m:ctrlPr>
                          <a:rPr lang="es-CL" i="1">
                            <a:latin typeface="Cambria Math" panose="02040503050406030204" pitchFamily="18" charset="0"/>
                          </a:rPr>
                        </m:ctrlPr>
                      </m:naryPr>
                      <m:sub/>
                      <m:sup/>
                      <m:e>
                        <m:r>
                          <a:rPr lang="es-CL" i="1">
                            <a:latin typeface="Cambria Math" panose="02040503050406030204" pitchFamily="18" charset="0"/>
                          </a:rPr>
                          <m:t>𝑘𝑓</m:t>
                        </m:r>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𝑑𝑥</m:t>
                        </m:r>
                        <m:r>
                          <a:rPr lang="es-CL" i="1">
                            <a:latin typeface="Cambria Math" panose="02040503050406030204" pitchFamily="18" charset="0"/>
                          </a:rPr>
                          <m:t>=</m:t>
                        </m:r>
                        <m:r>
                          <a:rPr lang="es-CL" i="1">
                            <a:latin typeface="Cambria Math" panose="02040503050406030204" pitchFamily="18" charset="0"/>
                          </a:rPr>
                          <m:t>𝑘</m:t>
                        </m:r>
                        <m:nary>
                          <m:naryPr>
                            <m:limLoc m:val="undOvr"/>
                            <m:subHide m:val="on"/>
                            <m:supHide m:val="on"/>
                            <m:ctrlPr>
                              <a:rPr lang="es-CL" i="1">
                                <a:latin typeface="Cambria Math" panose="02040503050406030204" pitchFamily="18" charset="0"/>
                              </a:rPr>
                            </m:ctrlPr>
                          </m:naryPr>
                          <m:sub/>
                          <m:sup/>
                          <m:e>
                            <m:r>
                              <a:rPr lang="es-CL" i="1">
                                <a:latin typeface="Cambria Math" panose="02040503050406030204" pitchFamily="18" charset="0"/>
                              </a:rPr>
                              <m:t>𝑓</m:t>
                            </m:r>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𝑑𝑥</m:t>
                            </m:r>
                            <m:r>
                              <a:rPr lang="es-CL" b="0" i="1" smtClean="0">
                                <a:latin typeface="Cambria Math" panose="02040503050406030204" pitchFamily="18" charset="0"/>
                              </a:rPr>
                              <m:t>+</m:t>
                            </m:r>
                            <m:r>
                              <a:rPr lang="es-CL" b="0" i="1" smtClean="0">
                                <a:latin typeface="Cambria Math" panose="02040503050406030204" pitchFamily="18" charset="0"/>
                              </a:rPr>
                              <m:t>𝐶</m:t>
                            </m:r>
                            <m:r>
                              <a:rPr lang="es-CL" i="1">
                                <a:latin typeface="Cambria Math" panose="02040503050406030204" pitchFamily="18" charset="0"/>
                              </a:rPr>
                              <m:t>  </m:t>
                            </m:r>
                          </m:e>
                        </m:nary>
                      </m:e>
                    </m:nary>
                  </m:oMath>
                </a14:m>
                <a:endParaRPr lang="es-CL" dirty="0"/>
              </a:p>
              <a:p>
                <a:r>
                  <a:rPr lang="es-CL" dirty="0"/>
                  <a:t> </a:t>
                </a:r>
              </a:p>
              <a:p>
                <a:r>
                  <a:rPr lang="es-CL" dirty="0"/>
                  <a:t>Estas propiedades, aplicadas a las funciones anteriores, permiten operarlas de diversas formas, dando lugar  una enorme variedad de funciones que, con solo estas reglas, podemos integrar.</a:t>
                </a:r>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262859" y="255512"/>
                <a:ext cx="11601481" cy="5653798"/>
              </a:xfrm>
              <a:blipFill>
                <a:blip r:embed="rId2"/>
                <a:stretch>
                  <a:fillRect l="-2049" t="-108" r="-1051"/>
                </a:stretch>
              </a:blipFill>
            </p:spPr>
            <p:txBody>
              <a:bodyPr/>
              <a:lstStyle/>
              <a:p>
                <a:r>
                  <a:rPr lang="es-CL">
                    <a:noFill/>
                  </a:rPr>
                  <a:t> </a:t>
                </a:r>
              </a:p>
            </p:txBody>
          </p:sp>
        </mc:Fallback>
      </mc:AlternateContent>
    </p:spTree>
    <p:extLst>
      <p:ext uri="{BB962C8B-B14F-4D97-AF65-F5344CB8AC3E}">
        <p14:creationId xmlns:p14="http://schemas.microsoft.com/office/powerpoint/2010/main" val="3739855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14319" y="358382"/>
                <a:ext cx="10927111" cy="5436628"/>
              </a:xfrm>
            </p:spPr>
            <p:txBody>
              <a:bodyPr>
                <a:normAutofit/>
              </a:bodyPr>
              <a:lstStyle/>
              <a:p>
                <a:r>
                  <a:rPr lang="es-CL" b="1" dirty="0"/>
                  <a:t>MÉTODOS GENERALES DE INTEGRACIÓN</a:t>
                </a:r>
                <a:endParaRPr lang="es-CL" dirty="0"/>
              </a:p>
              <a:p>
                <a:r>
                  <a:rPr lang="es-CL" b="1" dirty="0"/>
                  <a:t>PRIMER MÉTODO</a:t>
                </a:r>
                <a:endParaRPr lang="es-CL" dirty="0"/>
              </a:p>
              <a:p>
                <a:r>
                  <a:rPr lang="es-CL" dirty="0"/>
                  <a:t>Integrales inmediatas.</a:t>
                </a:r>
              </a:p>
              <a:p>
                <a:r>
                  <a:rPr lang="es-CL" dirty="0"/>
                  <a:t> </a:t>
                </a:r>
              </a:p>
              <a:p>
                <a:r>
                  <a:rPr lang="es-CL" dirty="0"/>
                  <a:t>EJEMPLOS</a:t>
                </a:r>
              </a:p>
              <a:p>
                <a14:m>
                  <m:oMath xmlns:m="http://schemas.openxmlformats.org/officeDocument/2006/math">
                    <m:nary>
                      <m:naryPr>
                        <m:limLoc m:val="undOvr"/>
                        <m:subHide m:val="on"/>
                        <m:supHide m:val="on"/>
                        <m:ctrlPr>
                          <a:rPr lang="es-CL" i="1">
                            <a:latin typeface="Cambria Math" panose="02040503050406030204" pitchFamily="18" charset="0"/>
                          </a:rPr>
                        </m:ctrlPr>
                      </m:naryPr>
                      <m:sub/>
                      <m:sup/>
                      <m:e>
                        <m:r>
                          <a:rPr lang="es-CL" i="1">
                            <a:latin typeface="Cambria Math" panose="02040503050406030204" pitchFamily="18" charset="0"/>
                          </a:rPr>
                          <m:t>𝑑𝑥</m:t>
                        </m:r>
                        <m:r>
                          <a:rPr lang="es-CL" i="1">
                            <a:latin typeface="Cambria Math" panose="02040503050406030204" pitchFamily="18" charset="0"/>
                          </a:rPr>
                          <m:t>=</m:t>
                        </m:r>
                        <m:r>
                          <a:rPr lang="es-CL" i="1">
                            <a:latin typeface="Cambria Math" panose="02040503050406030204" pitchFamily="18" charset="0"/>
                          </a:rPr>
                          <m:t>𝑥</m:t>
                        </m:r>
                        <m:r>
                          <a:rPr lang="es-CL" i="1">
                            <a:latin typeface="Cambria Math" panose="02040503050406030204" pitchFamily="18" charset="0"/>
                          </a:rPr>
                          <m:t>+</m:t>
                        </m:r>
                        <m:r>
                          <a:rPr lang="es-CL" b="0" i="1" smtClean="0">
                            <a:latin typeface="Cambria Math" panose="02040503050406030204" pitchFamily="18" charset="0"/>
                          </a:rPr>
                          <m:t>𝐶</m:t>
                        </m:r>
                      </m:e>
                    </m:nary>
                  </m:oMath>
                </a14:m>
                <a:endParaRPr lang="es-CL" dirty="0"/>
              </a:p>
              <a:p>
                <a:r>
                  <a:rPr lang="es-CL" dirty="0"/>
                  <a:t>1) </a:t>
                </a:r>
                <a14:m>
                  <m:oMath xmlns:m="http://schemas.openxmlformats.org/officeDocument/2006/math">
                    <m:nary>
                      <m:naryPr>
                        <m:limLoc m:val="undOvr"/>
                        <m:subHide m:val="on"/>
                        <m:supHide m:val="on"/>
                        <m:ctrlPr>
                          <a:rPr lang="es-CL" i="1">
                            <a:latin typeface="Cambria Math" panose="02040503050406030204" pitchFamily="18" charset="0"/>
                          </a:rPr>
                        </m:ctrlPr>
                      </m:naryPr>
                      <m:sub/>
                      <m:sup/>
                      <m:e>
                        <m:sSup>
                          <m:sSupPr>
                            <m:ctrlPr>
                              <a:rPr lang="es-CL" i="1">
                                <a:latin typeface="Cambria Math" panose="02040503050406030204" pitchFamily="18" charset="0"/>
                              </a:rPr>
                            </m:ctrlPr>
                          </m:sSupPr>
                          <m:e>
                            <m:r>
                              <a:rPr lang="es-CL" i="1">
                                <a:latin typeface="Cambria Math" panose="02040503050406030204" pitchFamily="18" charset="0"/>
                              </a:rPr>
                              <m:t>𝑥</m:t>
                            </m:r>
                          </m:e>
                          <m:sup>
                            <m:r>
                              <a:rPr lang="es-CL" i="1">
                                <a:latin typeface="Cambria Math" panose="02040503050406030204" pitchFamily="18" charset="0"/>
                              </a:rPr>
                              <m:t>2</m:t>
                            </m:r>
                          </m:sup>
                        </m:sSup>
                        <m:r>
                          <a:rPr lang="es-CL" i="1">
                            <a:latin typeface="Cambria Math" panose="02040503050406030204" pitchFamily="18" charset="0"/>
                          </a:rPr>
                          <m:t>𝑑𝑥</m:t>
                        </m:r>
                        <m:r>
                          <a:rPr lang="es-CL" i="1">
                            <a:latin typeface="Cambria Math" panose="02040503050406030204" pitchFamily="18" charset="0"/>
                          </a:rPr>
                          <m:t>=</m:t>
                        </m:r>
                        <m:f>
                          <m:fPr>
                            <m:ctrlPr>
                              <a:rPr lang="es-CL" i="1">
                                <a:latin typeface="Cambria Math" panose="02040503050406030204" pitchFamily="18" charset="0"/>
                              </a:rPr>
                            </m:ctrlPr>
                          </m:fPr>
                          <m:num>
                            <m:sSup>
                              <m:sSupPr>
                                <m:ctrlPr>
                                  <a:rPr lang="es-CL" i="1">
                                    <a:latin typeface="Cambria Math" panose="02040503050406030204" pitchFamily="18" charset="0"/>
                                  </a:rPr>
                                </m:ctrlPr>
                              </m:sSupPr>
                              <m:e>
                                <m:r>
                                  <a:rPr lang="es-CL" i="1">
                                    <a:latin typeface="Cambria Math" panose="02040503050406030204" pitchFamily="18" charset="0"/>
                                  </a:rPr>
                                  <m:t>𝑥</m:t>
                                </m:r>
                              </m:e>
                              <m:sup>
                                <m:r>
                                  <a:rPr lang="es-CL" i="1">
                                    <a:latin typeface="Cambria Math" panose="02040503050406030204" pitchFamily="18" charset="0"/>
                                  </a:rPr>
                                  <m:t>3</m:t>
                                </m:r>
                              </m:sup>
                            </m:sSup>
                          </m:num>
                          <m:den>
                            <m:r>
                              <a:rPr lang="es-CL" i="1">
                                <a:latin typeface="Cambria Math" panose="02040503050406030204" pitchFamily="18" charset="0"/>
                              </a:rPr>
                              <m:t>3</m:t>
                            </m:r>
                          </m:den>
                        </m:f>
                        <m:r>
                          <a:rPr lang="es-CL" i="1">
                            <a:latin typeface="Cambria Math" panose="02040503050406030204" pitchFamily="18" charset="0"/>
                          </a:rPr>
                          <m:t>𝑥</m:t>
                        </m:r>
                        <m:r>
                          <a:rPr lang="es-CL" i="1">
                            <a:latin typeface="Cambria Math" panose="02040503050406030204" pitchFamily="18" charset="0"/>
                          </a:rPr>
                          <m:t>+</m:t>
                        </m:r>
                        <m:r>
                          <a:rPr lang="es-CL" b="0" i="1" smtClean="0">
                            <a:latin typeface="Cambria Math" panose="02040503050406030204" pitchFamily="18" charset="0"/>
                          </a:rPr>
                          <m:t>𝐶</m:t>
                        </m:r>
                      </m:e>
                    </m:nary>
                  </m:oMath>
                </a14:m>
                <a:endParaRPr lang="es-CL" dirty="0"/>
              </a:p>
              <a:p>
                <a:r>
                  <a:rPr lang="es-CL" dirty="0"/>
                  <a:t> </a:t>
                </a:r>
              </a:p>
              <a:p>
                <a:r>
                  <a:rPr lang="es-CL" dirty="0"/>
                  <a:t> </a:t>
                </a:r>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14319" y="358382"/>
                <a:ext cx="10927111" cy="5436628"/>
              </a:xfrm>
              <a:blipFill>
                <a:blip r:embed="rId2"/>
                <a:stretch>
                  <a:fillRect l="-2175" t="-112"/>
                </a:stretch>
              </a:blipFill>
            </p:spPr>
            <p:txBody>
              <a:bodyPr/>
              <a:lstStyle/>
              <a:p>
                <a:r>
                  <a:rPr lang="es-CL">
                    <a:noFill/>
                  </a:rPr>
                  <a:t> </a:t>
                </a:r>
              </a:p>
            </p:txBody>
          </p:sp>
        </mc:Fallback>
      </mc:AlternateContent>
    </p:spTree>
    <p:extLst>
      <p:ext uri="{BB962C8B-B14F-4D97-AF65-F5344CB8AC3E}">
        <p14:creationId xmlns:p14="http://schemas.microsoft.com/office/powerpoint/2010/main" val="3102072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422879" y="255512"/>
                <a:ext cx="9603275" cy="5688088"/>
              </a:xfrm>
            </p:spPr>
            <p:txBody>
              <a:bodyPr>
                <a:noAutofit/>
              </a:bodyPr>
              <a:lstStyle/>
              <a:p>
                <a:r>
                  <a:rPr lang="es-CL" sz="2800" dirty="0"/>
                  <a:t>2)</a:t>
                </a:r>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f>
                          <m:fPr>
                            <m:ctrlPr>
                              <a:rPr lang="es-CL" sz="2800" i="1">
                                <a:latin typeface="Cambria Math" panose="02040503050406030204" pitchFamily="18" charset="0"/>
                              </a:rPr>
                            </m:ctrlPr>
                          </m:fPr>
                          <m:num>
                            <m:r>
                              <a:rPr lang="en-US" sz="2800" i="1">
                                <a:latin typeface="Cambria Math" panose="02040503050406030204" pitchFamily="18" charset="0"/>
                              </a:rPr>
                              <m:t>𝑑𝑥</m:t>
                            </m:r>
                          </m:num>
                          <m:den>
                            <m:sSup>
                              <m:sSupPr>
                                <m:ctrlPr>
                                  <a:rPr lang="es-CL"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2</m:t>
                                </m:r>
                              </m:sup>
                            </m:sSup>
                          </m:den>
                        </m:f>
                        <m:r>
                          <a:rPr lang="en-US" sz="2800" i="1">
                            <a:latin typeface="Cambria Math" panose="02040503050406030204" pitchFamily="18" charset="0"/>
                          </a:rPr>
                          <m:t>=</m:t>
                        </m:r>
                        <m:nary>
                          <m:naryPr>
                            <m:limLoc m:val="undOvr"/>
                            <m:subHide m:val="on"/>
                            <m:supHide m:val="on"/>
                            <m:ctrlPr>
                              <a:rPr lang="es-CL" sz="2800" i="1">
                                <a:latin typeface="Cambria Math" panose="02040503050406030204" pitchFamily="18" charset="0"/>
                              </a:rPr>
                            </m:ctrlPr>
                          </m:naryPr>
                          <m:sub/>
                          <m:sup/>
                          <m:e>
                            <m:sSup>
                              <m:sSupPr>
                                <m:ctrlPr>
                                  <a:rPr lang="es-CL"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−2</m:t>
                                </m:r>
                              </m:sup>
                            </m:sSup>
                            <m:r>
                              <a:rPr lang="en-US" sz="2800" i="1">
                                <a:latin typeface="Cambria Math" panose="02040503050406030204" pitchFamily="18" charset="0"/>
                              </a:rPr>
                              <m:t>𝑑𝑥</m:t>
                            </m:r>
                          </m:e>
                        </m:nary>
                        <m:r>
                          <a:rPr lang="en-US" sz="2800" i="1">
                            <a:latin typeface="Cambria Math" panose="02040503050406030204" pitchFamily="18" charset="0"/>
                          </a:rPr>
                          <m:t>=</m:t>
                        </m:r>
                        <m:f>
                          <m:fPr>
                            <m:ctrlPr>
                              <a:rPr lang="es-CL" sz="2800" i="1">
                                <a:latin typeface="Cambria Math" panose="02040503050406030204" pitchFamily="18" charset="0"/>
                              </a:rPr>
                            </m:ctrlPr>
                          </m:fPr>
                          <m:num>
                            <m:sSup>
                              <m:sSupPr>
                                <m:ctrlPr>
                                  <a:rPr lang="es-CL"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−2+1</m:t>
                                </m:r>
                              </m:sup>
                            </m:sSup>
                          </m:num>
                          <m:den>
                            <m:r>
                              <a:rPr lang="en-US" sz="2800" i="1">
                                <a:latin typeface="Cambria Math" panose="02040503050406030204" pitchFamily="18" charset="0"/>
                              </a:rPr>
                              <m:t>−2+1</m:t>
                            </m:r>
                          </m:den>
                        </m:f>
                        <m:r>
                          <a:rPr lang="en-US" sz="2800" i="1">
                            <a:latin typeface="Cambria Math" panose="02040503050406030204" pitchFamily="18" charset="0"/>
                          </a:rPr>
                          <m:t>+</m:t>
                        </m:r>
                        <m:r>
                          <a:rPr lang="es-CL" sz="2800" b="0" i="1" smtClean="0">
                            <a:latin typeface="Cambria Math" panose="02040503050406030204" pitchFamily="18" charset="0"/>
                          </a:rPr>
                          <m:t>𝐶</m:t>
                        </m:r>
                      </m:e>
                    </m:nary>
                    <m:r>
                      <a:rPr lang="en-US" sz="2800" i="1">
                        <a:latin typeface="Cambria Math" panose="02040503050406030204" pitchFamily="18" charset="0"/>
                      </a:rPr>
                      <m:t>=</m:t>
                    </m:r>
                    <m:f>
                      <m:fPr>
                        <m:ctrlPr>
                          <a:rPr lang="es-CL" sz="2800" i="1">
                            <a:latin typeface="Cambria Math" panose="02040503050406030204" pitchFamily="18" charset="0"/>
                          </a:rPr>
                        </m:ctrlPr>
                      </m:fPr>
                      <m:num>
                        <m:sSup>
                          <m:sSupPr>
                            <m:ctrlPr>
                              <a:rPr lang="es-CL"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−1</m:t>
                            </m:r>
                          </m:sup>
                        </m:sSup>
                      </m:num>
                      <m:den>
                        <m:r>
                          <a:rPr lang="en-US" sz="2800" i="1">
                            <a:latin typeface="Cambria Math" panose="02040503050406030204" pitchFamily="18" charset="0"/>
                          </a:rPr>
                          <m:t>−1</m:t>
                        </m:r>
                      </m:den>
                    </m:f>
                    <m:r>
                      <a:rPr lang="en-US" sz="2800" i="1">
                        <a:latin typeface="Cambria Math" panose="02040503050406030204" pitchFamily="18" charset="0"/>
                      </a:rPr>
                      <m:t>+</m:t>
                    </m:r>
                    <m:r>
                      <a:rPr lang="es-CL" sz="2800" b="0" i="1" smtClean="0">
                        <a:latin typeface="Cambria Math" panose="02040503050406030204" pitchFamily="18" charset="0"/>
                      </a:rPr>
                      <m:t>𝐶</m:t>
                    </m:r>
                    <m:r>
                      <a:rPr lang="en-US" sz="2800" i="1">
                        <a:latin typeface="Cambria Math" panose="02040503050406030204" pitchFamily="18" charset="0"/>
                      </a:rPr>
                      <m:t>=−</m:t>
                    </m:r>
                    <m:f>
                      <m:fPr>
                        <m:ctrlPr>
                          <a:rPr lang="es-CL"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𝑥</m:t>
                        </m:r>
                      </m:den>
                    </m:f>
                    <m:r>
                      <a:rPr lang="en-US" sz="2800" i="1">
                        <a:latin typeface="Cambria Math" panose="02040503050406030204" pitchFamily="18" charset="0"/>
                      </a:rPr>
                      <m:t>+</m:t>
                    </m:r>
                    <m:r>
                      <a:rPr lang="es-CL" sz="2800" b="0" i="1" smtClean="0">
                        <a:latin typeface="Cambria Math" panose="02040503050406030204" pitchFamily="18" charset="0"/>
                      </a:rPr>
                      <m:t>𝐶</m:t>
                    </m:r>
                  </m:oMath>
                </a14:m>
                <a:endParaRPr lang="es-CL" sz="2800" dirty="0"/>
              </a:p>
              <a:p>
                <a:r>
                  <a:rPr lang="es-CL" sz="2800" dirty="0"/>
                  <a:t>3)</a:t>
                </a:r>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rad>
                          <m:radPr>
                            <m:degHide m:val="on"/>
                            <m:ctrlPr>
                              <a:rPr lang="es-CL" sz="2800" i="1">
                                <a:latin typeface="Cambria Math" panose="02040503050406030204" pitchFamily="18" charset="0"/>
                              </a:rPr>
                            </m:ctrlPr>
                          </m:radPr>
                          <m:deg/>
                          <m:e>
                            <m:r>
                              <a:rPr lang="en-US" sz="2800" i="1">
                                <a:latin typeface="Cambria Math" panose="02040503050406030204" pitchFamily="18" charset="0"/>
                              </a:rPr>
                              <m:t>𝑥</m:t>
                            </m:r>
                          </m:e>
                        </m:rad>
                        <m:r>
                          <a:rPr lang="en-US" sz="2800" i="1">
                            <a:latin typeface="Cambria Math" panose="02040503050406030204" pitchFamily="18" charset="0"/>
                          </a:rPr>
                          <m:t>𝑑𝑥</m:t>
                        </m:r>
                      </m:e>
                    </m:nary>
                    <m:r>
                      <a:rPr lang="en-US" sz="2800" i="1">
                        <a:latin typeface="Cambria Math" panose="02040503050406030204" pitchFamily="18" charset="0"/>
                      </a:rPr>
                      <m:t>=</m:t>
                    </m:r>
                    <m:nary>
                      <m:naryPr>
                        <m:limLoc m:val="undOvr"/>
                        <m:subHide m:val="on"/>
                        <m:supHide m:val="on"/>
                        <m:ctrlPr>
                          <a:rPr lang="es-CL" sz="2800" i="1">
                            <a:latin typeface="Cambria Math" panose="02040503050406030204" pitchFamily="18" charset="0"/>
                          </a:rPr>
                        </m:ctrlPr>
                      </m:naryPr>
                      <m:sub/>
                      <m:sup/>
                      <m:e>
                        <m:sSup>
                          <m:sSupPr>
                            <m:ctrlPr>
                              <a:rPr lang="es-CL" sz="2800" i="1">
                                <a:latin typeface="Cambria Math" panose="02040503050406030204" pitchFamily="18" charset="0"/>
                              </a:rPr>
                            </m:ctrlPr>
                          </m:sSupPr>
                          <m:e>
                            <m:r>
                              <a:rPr lang="en-US" sz="2800" i="1">
                                <a:latin typeface="Cambria Math" panose="02040503050406030204" pitchFamily="18" charset="0"/>
                              </a:rPr>
                              <m:t>𝑥</m:t>
                            </m:r>
                          </m:e>
                          <m:sup>
                            <m:f>
                              <m:fPr>
                                <m:ctrlPr>
                                  <a:rPr lang="es-CL"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sup>
                        </m:sSup>
                        <m:r>
                          <a:rPr lang="en-US" sz="2800" i="1">
                            <a:latin typeface="Cambria Math" panose="02040503050406030204" pitchFamily="18" charset="0"/>
                          </a:rPr>
                          <m:t>𝑑𝑥</m:t>
                        </m:r>
                      </m:e>
                    </m:nary>
                    <m:r>
                      <a:rPr lang="en-US" sz="2800" i="1">
                        <a:latin typeface="Cambria Math" panose="02040503050406030204" pitchFamily="18" charset="0"/>
                      </a:rPr>
                      <m:t>=</m:t>
                    </m:r>
                    <m:f>
                      <m:fPr>
                        <m:ctrlPr>
                          <a:rPr lang="es-CL" sz="2800" i="1">
                            <a:latin typeface="Cambria Math" panose="02040503050406030204" pitchFamily="18" charset="0"/>
                          </a:rPr>
                        </m:ctrlPr>
                      </m:fPr>
                      <m:num>
                        <m:sSup>
                          <m:sSupPr>
                            <m:ctrlPr>
                              <a:rPr lang="es-CL" sz="2800" i="1">
                                <a:latin typeface="Cambria Math" panose="02040503050406030204" pitchFamily="18" charset="0"/>
                              </a:rPr>
                            </m:ctrlPr>
                          </m:sSupPr>
                          <m:e>
                            <m:r>
                              <a:rPr lang="en-US" sz="2800" i="1">
                                <a:latin typeface="Cambria Math" panose="02040503050406030204" pitchFamily="18" charset="0"/>
                              </a:rPr>
                              <m:t>𝑥</m:t>
                            </m:r>
                          </m:e>
                          <m:sup>
                            <m:f>
                              <m:fPr>
                                <m:ctrlPr>
                                  <a:rPr lang="es-CL"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r>
                              <a:rPr lang="en-US" sz="2800" i="1">
                                <a:latin typeface="Cambria Math" panose="02040503050406030204" pitchFamily="18" charset="0"/>
                              </a:rPr>
                              <m:t>+1</m:t>
                            </m:r>
                          </m:sup>
                        </m:sSup>
                      </m:num>
                      <m:den>
                        <m:f>
                          <m:fPr>
                            <m:ctrlPr>
                              <a:rPr lang="es-CL"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r>
                          <a:rPr lang="en-US" sz="2800" i="1">
                            <a:latin typeface="Cambria Math" panose="02040503050406030204" pitchFamily="18" charset="0"/>
                          </a:rPr>
                          <m:t>+1</m:t>
                        </m:r>
                      </m:den>
                    </m:f>
                    <m:r>
                      <a:rPr lang="en-US" sz="2800" i="1">
                        <a:latin typeface="Cambria Math" panose="02040503050406030204" pitchFamily="18" charset="0"/>
                      </a:rPr>
                      <m:t>+</m:t>
                    </m:r>
                    <m:r>
                      <a:rPr lang="es-CL" sz="2800" b="0" i="1" smtClean="0">
                        <a:latin typeface="Cambria Math" panose="02040503050406030204" pitchFamily="18" charset="0"/>
                      </a:rPr>
                      <m:t>𝐶</m:t>
                    </m:r>
                    <m:r>
                      <a:rPr lang="en-US" sz="2800" i="1">
                        <a:latin typeface="Cambria Math" panose="02040503050406030204" pitchFamily="18" charset="0"/>
                      </a:rPr>
                      <m:t>=</m:t>
                    </m:r>
                    <m:f>
                      <m:fPr>
                        <m:ctrlPr>
                          <a:rPr lang="es-CL"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3</m:t>
                        </m:r>
                      </m:den>
                    </m:f>
                    <m:r>
                      <a:rPr lang="en-US" sz="2800" i="1">
                        <a:latin typeface="Cambria Math" panose="02040503050406030204" pitchFamily="18" charset="0"/>
                      </a:rPr>
                      <m:t>𝑥</m:t>
                    </m:r>
                    <m:rad>
                      <m:radPr>
                        <m:degHide m:val="on"/>
                        <m:ctrlPr>
                          <a:rPr lang="es-CL" sz="2800" i="1">
                            <a:latin typeface="Cambria Math" panose="02040503050406030204" pitchFamily="18" charset="0"/>
                          </a:rPr>
                        </m:ctrlPr>
                      </m:radPr>
                      <m:deg/>
                      <m:e>
                        <m:r>
                          <a:rPr lang="en-US" sz="2800" i="1">
                            <a:latin typeface="Cambria Math" panose="02040503050406030204" pitchFamily="18" charset="0"/>
                          </a:rPr>
                          <m:t>𝑥</m:t>
                        </m:r>
                      </m:e>
                    </m:rad>
                    <m:r>
                      <a:rPr lang="en-US" sz="2800" i="1">
                        <a:latin typeface="Cambria Math" panose="02040503050406030204" pitchFamily="18" charset="0"/>
                      </a:rPr>
                      <m:t>+</m:t>
                    </m:r>
                    <m:r>
                      <a:rPr lang="es-CL" sz="2800" b="0" i="1" smtClean="0">
                        <a:latin typeface="Cambria Math" panose="02040503050406030204" pitchFamily="18" charset="0"/>
                      </a:rPr>
                      <m:t>𝐶</m:t>
                    </m:r>
                  </m:oMath>
                </a14:m>
                <a:endParaRPr lang="es-CL" sz="2800" dirty="0"/>
              </a:p>
              <a:p>
                <a:r>
                  <a:rPr lang="es-CL" sz="2800" dirty="0"/>
                  <a:t>4)</a:t>
                </a:r>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rad>
                          <m:radPr>
                            <m:ctrlPr>
                              <a:rPr lang="es-CL" sz="2800" i="1">
                                <a:latin typeface="Cambria Math" panose="02040503050406030204" pitchFamily="18" charset="0"/>
                              </a:rPr>
                            </m:ctrlPr>
                          </m:radPr>
                          <m:deg>
                            <m:r>
                              <a:rPr lang="en-US" sz="2800" i="1">
                                <a:latin typeface="Cambria Math" panose="02040503050406030204" pitchFamily="18" charset="0"/>
                              </a:rPr>
                              <m:t>4</m:t>
                            </m:r>
                          </m:deg>
                          <m:e>
                            <m:sSup>
                              <m:sSupPr>
                                <m:ctrlPr>
                                  <a:rPr lang="es-CL"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3</m:t>
                                </m:r>
                              </m:sup>
                            </m:sSup>
                          </m:e>
                        </m:rad>
                        <m:r>
                          <a:rPr lang="en-US" sz="2800" i="1">
                            <a:latin typeface="Cambria Math" panose="02040503050406030204" pitchFamily="18" charset="0"/>
                          </a:rPr>
                          <m:t>𝑑𝑥</m:t>
                        </m:r>
                      </m:e>
                    </m:nary>
                    <m:r>
                      <a:rPr lang="en-US" sz="2800" i="1">
                        <a:latin typeface="Cambria Math" panose="02040503050406030204" pitchFamily="18" charset="0"/>
                      </a:rPr>
                      <m:t>=</m:t>
                    </m:r>
                    <m:nary>
                      <m:naryPr>
                        <m:limLoc m:val="undOvr"/>
                        <m:subHide m:val="on"/>
                        <m:supHide m:val="on"/>
                        <m:ctrlPr>
                          <a:rPr lang="es-CL" sz="2800" i="1">
                            <a:latin typeface="Cambria Math" panose="02040503050406030204" pitchFamily="18" charset="0"/>
                          </a:rPr>
                        </m:ctrlPr>
                      </m:naryPr>
                      <m:sub/>
                      <m:sup/>
                      <m:e>
                        <m:sSup>
                          <m:sSupPr>
                            <m:ctrlPr>
                              <a:rPr lang="es-CL" sz="2800" i="1">
                                <a:latin typeface="Cambria Math" panose="02040503050406030204" pitchFamily="18" charset="0"/>
                              </a:rPr>
                            </m:ctrlPr>
                          </m:sSupPr>
                          <m:e>
                            <m:r>
                              <a:rPr lang="en-US" sz="2800" i="1">
                                <a:latin typeface="Cambria Math" panose="02040503050406030204" pitchFamily="18" charset="0"/>
                              </a:rPr>
                              <m:t>𝑥</m:t>
                            </m:r>
                          </m:e>
                          <m:sup>
                            <m:f>
                              <m:fPr>
                                <m:ctrlPr>
                                  <a:rPr lang="es-CL" sz="2800" i="1">
                                    <a:latin typeface="Cambria Math" panose="02040503050406030204" pitchFamily="18" charset="0"/>
                                  </a:rPr>
                                </m:ctrlPr>
                              </m:fPr>
                              <m:num>
                                <m:r>
                                  <a:rPr lang="en-US" sz="2800" i="1">
                                    <a:latin typeface="Cambria Math" panose="02040503050406030204" pitchFamily="18" charset="0"/>
                                  </a:rPr>
                                  <m:t>3</m:t>
                                </m:r>
                              </m:num>
                              <m:den>
                                <m:r>
                                  <a:rPr lang="en-US" sz="2800" i="1">
                                    <a:latin typeface="Cambria Math" panose="02040503050406030204" pitchFamily="18" charset="0"/>
                                  </a:rPr>
                                  <m:t>4</m:t>
                                </m:r>
                              </m:den>
                            </m:f>
                          </m:sup>
                        </m:sSup>
                        <m:r>
                          <a:rPr lang="en-US" sz="2800" i="1">
                            <a:latin typeface="Cambria Math" panose="02040503050406030204" pitchFamily="18" charset="0"/>
                          </a:rPr>
                          <m:t>𝑑𝑥</m:t>
                        </m:r>
                      </m:e>
                    </m:nary>
                    <m:r>
                      <a:rPr lang="en-US" sz="2800" i="1">
                        <a:latin typeface="Cambria Math" panose="02040503050406030204" pitchFamily="18" charset="0"/>
                      </a:rPr>
                      <m:t>=</m:t>
                    </m:r>
                    <m:f>
                      <m:fPr>
                        <m:ctrlPr>
                          <a:rPr lang="es-CL" sz="2800" i="1">
                            <a:latin typeface="Cambria Math" panose="02040503050406030204" pitchFamily="18" charset="0"/>
                          </a:rPr>
                        </m:ctrlPr>
                      </m:fPr>
                      <m:num>
                        <m:r>
                          <a:rPr lang="en-US" sz="2800" i="1">
                            <a:latin typeface="Cambria Math" panose="02040503050406030204" pitchFamily="18" charset="0"/>
                          </a:rPr>
                          <m:t>4</m:t>
                        </m:r>
                      </m:num>
                      <m:den>
                        <m:r>
                          <a:rPr lang="en-US" sz="2800" i="1">
                            <a:latin typeface="Cambria Math" panose="02040503050406030204" pitchFamily="18" charset="0"/>
                          </a:rPr>
                          <m:t>7</m:t>
                        </m:r>
                      </m:den>
                    </m:f>
                    <m:r>
                      <a:rPr lang="en-US" sz="2800" i="1">
                        <a:latin typeface="Cambria Math" panose="02040503050406030204" pitchFamily="18" charset="0"/>
                      </a:rPr>
                      <m:t>𝑥</m:t>
                    </m:r>
                    <m:rad>
                      <m:radPr>
                        <m:ctrlPr>
                          <a:rPr lang="es-CL" sz="2800" i="1">
                            <a:latin typeface="Cambria Math" panose="02040503050406030204" pitchFamily="18" charset="0"/>
                          </a:rPr>
                        </m:ctrlPr>
                      </m:radPr>
                      <m:deg>
                        <m:r>
                          <a:rPr lang="en-US" sz="2800" i="1">
                            <a:latin typeface="Cambria Math" panose="02040503050406030204" pitchFamily="18" charset="0"/>
                          </a:rPr>
                          <m:t>4</m:t>
                        </m:r>
                      </m:deg>
                      <m:e>
                        <m:r>
                          <a:rPr lang="en-US" sz="2800" i="1">
                            <a:latin typeface="Cambria Math" panose="02040503050406030204" pitchFamily="18" charset="0"/>
                          </a:rPr>
                          <m:t>𝑥</m:t>
                        </m:r>
                      </m:e>
                    </m:rad>
                    <m:r>
                      <a:rPr lang="en-US" sz="2800" i="1">
                        <a:latin typeface="Cambria Math" panose="02040503050406030204" pitchFamily="18" charset="0"/>
                      </a:rPr>
                      <m:t>+</m:t>
                    </m:r>
                    <m:r>
                      <a:rPr lang="es-CL" sz="2800" b="0" i="1" smtClean="0">
                        <a:latin typeface="Cambria Math" panose="02040503050406030204" pitchFamily="18" charset="0"/>
                      </a:rPr>
                      <m:t>𝐶</m:t>
                    </m:r>
                  </m:oMath>
                </a14:m>
                <a:endParaRPr lang="es-CL" sz="2800" dirty="0"/>
              </a:p>
              <a:p>
                <a:r>
                  <a:rPr lang="es-CL" sz="2800" dirty="0"/>
                  <a:t>5)</a:t>
                </a:r>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sSup>
                          <m:sSupPr>
                            <m:ctrlPr>
                              <a:rPr lang="es-CL"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2</m:t>
                            </m:r>
                          </m:sup>
                        </m:sSup>
                        <m:rad>
                          <m:radPr>
                            <m:degHide m:val="on"/>
                            <m:ctrlPr>
                              <a:rPr lang="es-CL" sz="2800" i="1">
                                <a:latin typeface="Cambria Math" panose="02040503050406030204" pitchFamily="18" charset="0"/>
                              </a:rPr>
                            </m:ctrlPr>
                          </m:radPr>
                          <m:deg/>
                          <m:e>
                            <m:r>
                              <a:rPr lang="en-US" sz="2800" i="1">
                                <a:latin typeface="Cambria Math" panose="02040503050406030204" pitchFamily="18" charset="0"/>
                              </a:rPr>
                              <m:t>𝑥</m:t>
                            </m:r>
                          </m:e>
                        </m:rad>
                        <m:r>
                          <a:rPr lang="en-US" sz="2800" i="1">
                            <a:latin typeface="Cambria Math" panose="02040503050406030204" pitchFamily="18" charset="0"/>
                          </a:rPr>
                          <m:t>𝑑𝑥</m:t>
                        </m:r>
                      </m:e>
                    </m:nary>
                    <m:r>
                      <a:rPr lang="en-US" sz="2800" i="1">
                        <a:latin typeface="Cambria Math" panose="02040503050406030204" pitchFamily="18" charset="0"/>
                      </a:rPr>
                      <m:t>=</m:t>
                    </m:r>
                    <m:f>
                      <m:fPr>
                        <m:ctrlPr>
                          <a:rPr lang="es-CL"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7</m:t>
                        </m:r>
                      </m:den>
                    </m:f>
                    <m:sSup>
                      <m:sSupPr>
                        <m:ctrlPr>
                          <a:rPr lang="es-CL"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3</m:t>
                        </m:r>
                      </m:sup>
                    </m:sSup>
                    <m:rad>
                      <m:radPr>
                        <m:degHide m:val="on"/>
                        <m:ctrlPr>
                          <a:rPr lang="es-CL" sz="2800" i="1">
                            <a:latin typeface="Cambria Math" panose="02040503050406030204" pitchFamily="18" charset="0"/>
                          </a:rPr>
                        </m:ctrlPr>
                      </m:radPr>
                      <m:deg/>
                      <m:e>
                        <m:r>
                          <a:rPr lang="en-US" sz="2800" i="1">
                            <a:latin typeface="Cambria Math" panose="02040503050406030204" pitchFamily="18" charset="0"/>
                          </a:rPr>
                          <m:t>𝑥</m:t>
                        </m:r>
                      </m:e>
                    </m:rad>
                    <m:r>
                      <a:rPr lang="en-US" sz="2800" i="1">
                        <a:latin typeface="Cambria Math" panose="02040503050406030204" pitchFamily="18" charset="0"/>
                      </a:rPr>
                      <m:t>+</m:t>
                    </m:r>
                    <m:r>
                      <a:rPr lang="es-CL" sz="2800" b="0" i="1" smtClean="0">
                        <a:latin typeface="Cambria Math" panose="02040503050406030204" pitchFamily="18" charset="0"/>
                      </a:rPr>
                      <m:t>𝐶</m:t>
                    </m:r>
                  </m:oMath>
                </a14:m>
                <a:endParaRPr lang="es-CL" sz="2800" dirty="0"/>
              </a:p>
              <a:p>
                <a:r>
                  <a:rPr lang="es-CL" sz="2800" dirty="0"/>
                  <a:t>6)</a:t>
                </a:r>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f>
                          <m:fPr>
                            <m:ctrlPr>
                              <a:rPr lang="es-CL" sz="2800" i="1">
                                <a:latin typeface="Cambria Math" panose="02040503050406030204" pitchFamily="18" charset="0"/>
                              </a:rPr>
                            </m:ctrlPr>
                          </m:fPr>
                          <m:num>
                            <m:sSup>
                              <m:sSupPr>
                                <m:ctrlPr>
                                  <a:rPr lang="es-CL" sz="2800" i="1">
                                    <a:latin typeface="Cambria Math" panose="02040503050406030204" pitchFamily="18" charset="0"/>
                                  </a:rPr>
                                </m:ctrlPr>
                              </m:sSupPr>
                              <m:e>
                                <m:r>
                                  <a:rPr lang="en-US" sz="2800" i="1">
                                    <a:latin typeface="Cambria Math" panose="02040503050406030204" pitchFamily="18" charset="0"/>
                                  </a:rPr>
                                  <m:t>2</m:t>
                                </m:r>
                              </m:e>
                              <m:sup>
                                <m:r>
                                  <a:rPr lang="en-US" sz="2800" i="1">
                                    <a:latin typeface="Cambria Math" panose="02040503050406030204" pitchFamily="18" charset="0"/>
                                  </a:rPr>
                                  <m:t>𝑥</m:t>
                                </m:r>
                              </m:sup>
                            </m:sSup>
                          </m:num>
                          <m:den>
                            <m:sSup>
                              <m:sSupPr>
                                <m:ctrlPr>
                                  <a:rPr lang="es-CL" sz="2800" i="1">
                                    <a:latin typeface="Cambria Math" panose="02040503050406030204" pitchFamily="18" charset="0"/>
                                  </a:rPr>
                                </m:ctrlPr>
                              </m:sSupPr>
                              <m:e>
                                <m:r>
                                  <a:rPr lang="en-US" sz="2800" i="1">
                                    <a:latin typeface="Cambria Math" panose="02040503050406030204" pitchFamily="18" charset="0"/>
                                  </a:rPr>
                                  <m:t>5</m:t>
                                </m:r>
                              </m:e>
                              <m:sup>
                                <m:r>
                                  <a:rPr lang="en-US" sz="2800" i="1">
                                    <a:latin typeface="Cambria Math" panose="02040503050406030204" pitchFamily="18" charset="0"/>
                                  </a:rPr>
                                  <m:t>𝑥</m:t>
                                </m:r>
                              </m:sup>
                            </m:sSup>
                          </m:den>
                        </m:f>
                        <m:r>
                          <a:rPr lang="en-US" sz="2800" i="1">
                            <a:latin typeface="Cambria Math" panose="02040503050406030204" pitchFamily="18" charset="0"/>
                          </a:rPr>
                          <m:t>𝑑𝑥</m:t>
                        </m:r>
                      </m:e>
                    </m:nary>
                    <m:r>
                      <a:rPr lang="en-US" sz="2800" i="1">
                        <a:latin typeface="Cambria Math" panose="02040503050406030204" pitchFamily="18" charset="0"/>
                      </a:rPr>
                      <m:t>=</m:t>
                    </m:r>
                    <m:nary>
                      <m:naryPr>
                        <m:limLoc m:val="undOvr"/>
                        <m:subHide m:val="on"/>
                        <m:supHide m:val="on"/>
                        <m:ctrlPr>
                          <a:rPr lang="es-CL" sz="2800" i="1">
                            <a:latin typeface="Cambria Math" panose="02040503050406030204" pitchFamily="18" charset="0"/>
                          </a:rPr>
                        </m:ctrlPr>
                      </m:naryPr>
                      <m:sub/>
                      <m:sup/>
                      <m:e>
                        <m:sSup>
                          <m:sSupPr>
                            <m:ctrlPr>
                              <a:rPr lang="es-CL" sz="2800" i="1">
                                <a:latin typeface="Cambria Math" panose="02040503050406030204" pitchFamily="18" charset="0"/>
                              </a:rPr>
                            </m:ctrlPr>
                          </m:sSupPr>
                          <m:e>
                            <m:d>
                              <m:dPr>
                                <m:ctrlPr>
                                  <a:rPr lang="es-CL" sz="2800" i="1">
                                    <a:latin typeface="Cambria Math" panose="02040503050406030204" pitchFamily="18" charset="0"/>
                                  </a:rPr>
                                </m:ctrlPr>
                              </m:dPr>
                              <m:e>
                                <m:f>
                                  <m:fPr>
                                    <m:ctrlPr>
                                      <a:rPr lang="es-CL"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5</m:t>
                                    </m:r>
                                  </m:den>
                                </m:f>
                              </m:e>
                            </m:d>
                          </m:e>
                          <m:sup>
                            <m:r>
                              <a:rPr lang="en-US" sz="2800" i="1">
                                <a:latin typeface="Cambria Math" panose="02040503050406030204" pitchFamily="18" charset="0"/>
                              </a:rPr>
                              <m:t>𝑥</m:t>
                            </m:r>
                          </m:sup>
                        </m:sSup>
                      </m:e>
                    </m:nary>
                    <m:r>
                      <a:rPr lang="en-US" sz="2800" i="1">
                        <a:latin typeface="Cambria Math" panose="02040503050406030204" pitchFamily="18" charset="0"/>
                      </a:rPr>
                      <m:t>= </m:t>
                    </m:r>
                    <m:f>
                      <m:fPr>
                        <m:ctrlPr>
                          <a:rPr lang="es-CL"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𝐿𝑛</m:t>
                        </m:r>
                        <m:d>
                          <m:dPr>
                            <m:ctrlPr>
                              <a:rPr lang="es-CL" sz="2800" i="1">
                                <a:latin typeface="Cambria Math" panose="02040503050406030204" pitchFamily="18" charset="0"/>
                              </a:rPr>
                            </m:ctrlPr>
                          </m:dPr>
                          <m:e>
                            <m:f>
                              <m:fPr>
                                <m:ctrlPr>
                                  <a:rPr lang="es-CL"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5</m:t>
                                </m:r>
                              </m:den>
                            </m:f>
                          </m:e>
                        </m:d>
                      </m:den>
                    </m:f>
                    <m:r>
                      <a:rPr lang="en-US" sz="2800" i="1">
                        <a:latin typeface="Cambria Math" panose="02040503050406030204" pitchFamily="18" charset="0"/>
                      </a:rPr>
                      <m:t>×</m:t>
                    </m:r>
                    <m:sSup>
                      <m:sSupPr>
                        <m:ctrlPr>
                          <a:rPr lang="es-CL" sz="2800" i="1">
                            <a:latin typeface="Cambria Math" panose="02040503050406030204" pitchFamily="18" charset="0"/>
                          </a:rPr>
                        </m:ctrlPr>
                      </m:sSupPr>
                      <m:e>
                        <m:d>
                          <m:dPr>
                            <m:ctrlPr>
                              <a:rPr lang="es-CL" sz="2800" i="1">
                                <a:latin typeface="Cambria Math" panose="02040503050406030204" pitchFamily="18" charset="0"/>
                              </a:rPr>
                            </m:ctrlPr>
                          </m:dPr>
                          <m:e>
                            <m:f>
                              <m:fPr>
                                <m:ctrlPr>
                                  <a:rPr lang="es-CL"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5</m:t>
                                </m:r>
                              </m:den>
                            </m:f>
                          </m:e>
                        </m:d>
                      </m:e>
                      <m:sup>
                        <m:r>
                          <a:rPr lang="en-US" sz="2800" i="1">
                            <a:latin typeface="Cambria Math" panose="02040503050406030204" pitchFamily="18" charset="0"/>
                          </a:rPr>
                          <m:t>𝑥</m:t>
                        </m:r>
                      </m:sup>
                    </m:sSup>
                    <m:r>
                      <a:rPr lang="en-US" sz="2800" i="1">
                        <a:latin typeface="Cambria Math" panose="02040503050406030204" pitchFamily="18" charset="0"/>
                      </a:rPr>
                      <m:t>+</m:t>
                    </m:r>
                    <m:r>
                      <a:rPr lang="es-CL" sz="2800" b="0" i="1" smtClean="0">
                        <a:latin typeface="Cambria Math" panose="02040503050406030204" pitchFamily="18" charset="0"/>
                      </a:rPr>
                      <m:t>𝐶</m:t>
                    </m:r>
                  </m:oMath>
                </a14:m>
                <a:endParaRPr lang="es-CL" sz="2800" dirty="0"/>
              </a:p>
              <a:p>
                <a:r>
                  <a:rPr lang="en-US" sz="2800" dirty="0"/>
                  <a:t> </a:t>
                </a:r>
                <a:endParaRPr lang="es-CL" sz="2800" dirty="0"/>
              </a:p>
              <a:p>
                <a:endParaRPr lang="es-CL" sz="28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422879" y="255512"/>
                <a:ext cx="9603275" cy="5688088"/>
              </a:xfrm>
              <a:blipFill>
                <a:blip r:embed="rId2"/>
                <a:stretch>
                  <a:fillRect l="-1142" b="-3751"/>
                </a:stretch>
              </a:blipFill>
            </p:spPr>
            <p:txBody>
              <a:bodyPr/>
              <a:lstStyle/>
              <a:p>
                <a:r>
                  <a:rPr lang="es-CL">
                    <a:noFill/>
                  </a:rPr>
                  <a:t> </a:t>
                </a:r>
              </a:p>
            </p:txBody>
          </p:sp>
        </mc:Fallback>
      </mc:AlternateContent>
    </p:spTree>
    <p:extLst>
      <p:ext uri="{BB962C8B-B14F-4D97-AF65-F5344CB8AC3E}">
        <p14:creationId xmlns:p14="http://schemas.microsoft.com/office/powerpoint/2010/main" val="2122839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25699" y="118352"/>
                <a:ext cx="11247151" cy="5230888"/>
              </a:xfrm>
            </p:spPr>
            <p:txBody>
              <a:bodyPr>
                <a:normAutofit/>
              </a:bodyPr>
              <a:lstStyle/>
              <a:p>
                <a:r>
                  <a:rPr lang="es-CL" dirty="0"/>
                  <a:t> </a:t>
                </a:r>
              </a:p>
              <a:p>
                <a:r>
                  <a:rPr lang="es-CL" dirty="0"/>
                  <a:t>En general, cada función se integra de una forma particular. Sin embargo, las primitivas de muchas funciones se pueden calcular, mediante transformaciones adecuadas, gracias a las integrales inmediatas.</a:t>
                </a:r>
              </a:p>
              <a:p>
                <a:r>
                  <a:rPr lang="es-CL" b="1" dirty="0"/>
                  <a:t>Método de descomposición.</a:t>
                </a:r>
                <a:endParaRPr lang="es-CL" dirty="0"/>
              </a:p>
              <a:p>
                <a:r>
                  <a:rPr lang="es-CL" dirty="0"/>
                  <a:t>A veces, para calcular la integral de una función, conviene descomponer la función f(x)  en una suma de otras que sepamos integrar; si lo logramos, hallamos la integral simplemente integrando cada sumando. El siguiente ejemplo es una muestra de ello.</a:t>
                </a:r>
              </a:p>
              <a:p>
                <a14:m>
                  <m:oMath xmlns:m="http://schemas.openxmlformats.org/officeDocument/2006/math">
                    <m:nary>
                      <m:naryPr>
                        <m:limLoc m:val="undOvr"/>
                        <m:subHide m:val="on"/>
                        <m:supHide m:val="on"/>
                        <m:ctrlPr>
                          <a:rPr lang="es-CL" i="1">
                            <a:latin typeface="Cambria Math" panose="02040503050406030204" pitchFamily="18" charset="0"/>
                          </a:rPr>
                        </m:ctrlPr>
                      </m:naryPr>
                      <m:sub/>
                      <m:sup/>
                      <m:e>
                        <m:d>
                          <m:dPr>
                            <m:ctrlPr>
                              <a:rPr lang="es-CL" i="1">
                                <a:latin typeface="Cambria Math" panose="02040503050406030204" pitchFamily="18" charset="0"/>
                              </a:rPr>
                            </m:ctrlPr>
                          </m:dPr>
                          <m:e>
                            <m:sSup>
                              <m:sSupPr>
                                <m:ctrlPr>
                                  <a:rPr lang="es-CL" i="1">
                                    <a:latin typeface="Cambria Math" panose="02040503050406030204" pitchFamily="18" charset="0"/>
                                  </a:rPr>
                                </m:ctrlPr>
                              </m:sSupPr>
                              <m:e>
                                <m:r>
                                  <a:rPr lang="es-CL" i="1">
                                    <a:latin typeface="Cambria Math" panose="02040503050406030204" pitchFamily="18" charset="0"/>
                                  </a:rPr>
                                  <m:t>𝑥</m:t>
                                </m:r>
                              </m:e>
                              <m:sup>
                                <m:r>
                                  <a:rPr lang="es-CL" i="1">
                                    <a:latin typeface="Cambria Math" panose="02040503050406030204" pitchFamily="18" charset="0"/>
                                  </a:rPr>
                                  <m:t>2</m:t>
                                </m:r>
                              </m:sup>
                            </m:sSup>
                            <m:r>
                              <a:rPr lang="es-CL" i="1">
                                <a:latin typeface="Cambria Math" panose="02040503050406030204" pitchFamily="18" charset="0"/>
                              </a:rPr>
                              <m:t>−</m:t>
                            </m:r>
                            <m:sSup>
                              <m:sSupPr>
                                <m:ctrlPr>
                                  <a:rPr lang="es-CL" i="1">
                                    <a:latin typeface="Cambria Math" panose="02040503050406030204" pitchFamily="18" charset="0"/>
                                  </a:rPr>
                                </m:ctrlPr>
                              </m:sSupPr>
                              <m:e>
                                <m:r>
                                  <a:rPr lang="es-CL" i="1">
                                    <a:latin typeface="Cambria Math" panose="02040503050406030204" pitchFamily="18" charset="0"/>
                                  </a:rPr>
                                  <m:t>𝑥</m:t>
                                </m:r>
                              </m:e>
                              <m:sup>
                                <m:r>
                                  <a:rPr lang="es-CL" i="1">
                                    <a:latin typeface="Cambria Math" panose="02040503050406030204" pitchFamily="18" charset="0"/>
                                  </a:rPr>
                                  <m:t>−1</m:t>
                                </m:r>
                              </m:sup>
                            </m:sSup>
                            <m:r>
                              <a:rPr lang="es-CL" i="1">
                                <a:latin typeface="Cambria Math" panose="02040503050406030204" pitchFamily="18" charset="0"/>
                              </a:rPr>
                              <m:t>+3</m:t>
                            </m:r>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𝑥</m:t>
                                </m:r>
                              </m:sup>
                            </m:sSup>
                          </m:e>
                        </m:d>
                        <m:r>
                          <a:rPr lang="es-CL" i="1">
                            <a:latin typeface="Cambria Math" panose="02040503050406030204" pitchFamily="18" charset="0"/>
                          </a:rPr>
                          <m:t>𝑑𝑥</m:t>
                        </m:r>
                        <m:r>
                          <a:rPr lang="es-CL" i="1">
                            <a:latin typeface="Cambria Math" panose="02040503050406030204" pitchFamily="18" charset="0"/>
                          </a:rPr>
                          <m:t>=</m:t>
                        </m:r>
                        <m:nary>
                          <m:naryPr>
                            <m:limLoc m:val="undOvr"/>
                            <m:subHide m:val="on"/>
                            <m:supHide m:val="on"/>
                            <m:ctrlPr>
                              <a:rPr lang="es-CL" i="1">
                                <a:latin typeface="Cambria Math" panose="02040503050406030204" pitchFamily="18" charset="0"/>
                              </a:rPr>
                            </m:ctrlPr>
                          </m:naryPr>
                          <m:sub/>
                          <m:sup/>
                          <m:e>
                            <m:sSup>
                              <m:sSupPr>
                                <m:ctrlPr>
                                  <a:rPr lang="es-CL" i="1">
                                    <a:latin typeface="Cambria Math" panose="02040503050406030204" pitchFamily="18" charset="0"/>
                                  </a:rPr>
                                </m:ctrlPr>
                              </m:sSupPr>
                              <m:e>
                                <m:r>
                                  <a:rPr lang="es-CL" i="1">
                                    <a:latin typeface="Cambria Math" panose="02040503050406030204" pitchFamily="18" charset="0"/>
                                  </a:rPr>
                                  <m:t>𝑥</m:t>
                                </m:r>
                              </m:e>
                              <m:sup>
                                <m:r>
                                  <a:rPr lang="es-CL" i="1">
                                    <a:latin typeface="Cambria Math" panose="02040503050406030204" pitchFamily="18" charset="0"/>
                                  </a:rPr>
                                  <m:t>2</m:t>
                                </m:r>
                              </m:sup>
                            </m:sSup>
                            <m:r>
                              <a:rPr lang="es-CL" i="1">
                                <a:latin typeface="Cambria Math" panose="02040503050406030204" pitchFamily="18" charset="0"/>
                              </a:rPr>
                              <m:t>𝑑𝑥</m:t>
                            </m:r>
                          </m:e>
                        </m:nary>
                        <m:r>
                          <a:rPr lang="es-CL" i="1">
                            <a:latin typeface="Cambria Math" panose="02040503050406030204" pitchFamily="18" charset="0"/>
                          </a:rPr>
                          <m:t>−</m:t>
                        </m:r>
                        <m:nary>
                          <m:naryPr>
                            <m:limLoc m:val="undOvr"/>
                            <m:subHide m:val="on"/>
                            <m:supHide m:val="on"/>
                            <m:ctrlPr>
                              <a:rPr lang="es-CL" i="1">
                                <a:latin typeface="Cambria Math" panose="02040503050406030204" pitchFamily="18" charset="0"/>
                              </a:rPr>
                            </m:ctrlPr>
                          </m:naryPr>
                          <m:sub/>
                          <m:sup/>
                          <m:e>
                            <m:f>
                              <m:fPr>
                                <m:ctrlPr>
                                  <a:rPr lang="es-CL"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𝑥</m:t>
                                </m:r>
                              </m:den>
                            </m:f>
                            <m:r>
                              <a:rPr lang="es-CL" i="1">
                                <a:latin typeface="Cambria Math" panose="02040503050406030204" pitchFamily="18" charset="0"/>
                              </a:rPr>
                              <m:t>𝑑𝑥</m:t>
                            </m:r>
                          </m:e>
                        </m:nary>
                        <m:r>
                          <a:rPr lang="es-CL" i="1">
                            <a:latin typeface="Cambria Math" panose="02040503050406030204" pitchFamily="18" charset="0"/>
                          </a:rPr>
                          <m:t>+</m:t>
                        </m:r>
                        <m:nary>
                          <m:naryPr>
                            <m:limLoc m:val="undOvr"/>
                            <m:subHide m:val="on"/>
                            <m:supHide m:val="on"/>
                            <m:ctrlPr>
                              <a:rPr lang="es-CL" i="1">
                                <a:latin typeface="Cambria Math" panose="02040503050406030204" pitchFamily="18" charset="0"/>
                              </a:rPr>
                            </m:ctrlPr>
                          </m:naryPr>
                          <m:sub/>
                          <m:sup/>
                          <m:e>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𝑥</m:t>
                                </m:r>
                              </m:sup>
                            </m:sSup>
                            <m:r>
                              <a:rPr lang="es-CL" i="1">
                                <a:latin typeface="Cambria Math" panose="02040503050406030204" pitchFamily="18" charset="0"/>
                              </a:rPr>
                              <m:t>𝑑𝑥</m:t>
                            </m:r>
                          </m:e>
                        </m:nary>
                        <m:r>
                          <a:rPr lang="es-CL" i="1">
                            <a:latin typeface="Cambria Math" panose="02040503050406030204" pitchFamily="18" charset="0"/>
                          </a:rPr>
                          <m:t>=</m:t>
                        </m:r>
                        <m:f>
                          <m:fPr>
                            <m:ctrlPr>
                              <a:rPr lang="es-CL" i="1">
                                <a:latin typeface="Cambria Math" panose="02040503050406030204" pitchFamily="18" charset="0"/>
                              </a:rPr>
                            </m:ctrlPr>
                          </m:fPr>
                          <m:num>
                            <m:sSup>
                              <m:sSupPr>
                                <m:ctrlPr>
                                  <a:rPr lang="es-CL" i="1">
                                    <a:latin typeface="Cambria Math" panose="02040503050406030204" pitchFamily="18" charset="0"/>
                                  </a:rPr>
                                </m:ctrlPr>
                              </m:sSupPr>
                              <m:e>
                                <m:r>
                                  <a:rPr lang="es-CL" i="1">
                                    <a:latin typeface="Cambria Math" panose="02040503050406030204" pitchFamily="18" charset="0"/>
                                  </a:rPr>
                                  <m:t>𝑥</m:t>
                                </m:r>
                              </m:e>
                              <m:sup>
                                <m:r>
                                  <a:rPr lang="es-CL" i="1">
                                    <a:latin typeface="Cambria Math" panose="02040503050406030204" pitchFamily="18" charset="0"/>
                                  </a:rPr>
                                  <m:t>3</m:t>
                                </m:r>
                              </m:sup>
                            </m:sSup>
                          </m:num>
                          <m:den>
                            <m:r>
                              <a:rPr lang="es-CL" i="1">
                                <a:latin typeface="Cambria Math" panose="02040503050406030204" pitchFamily="18" charset="0"/>
                              </a:rPr>
                              <m:t>3</m:t>
                            </m:r>
                          </m:den>
                        </m:f>
                        <m:r>
                          <a:rPr lang="es-CL" i="1">
                            <a:latin typeface="Cambria Math" panose="02040503050406030204" pitchFamily="18" charset="0"/>
                          </a:rPr>
                          <m:t>−</m:t>
                        </m:r>
                      </m:e>
                    </m:nary>
                    <m:r>
                      <a:rPr lang="es-CL" i="1">
                        <a:latin typeface="Cambria Math" panose="02040503050406030204" pitchFamily="18" charset="0"/>
                      </a:rPr>
                      <m:t>𝐿𝑛</m:t>
                    </m:r>
                    <m:d>
                      <m:dPr>
                        <m:begChr m:val="|"/>
                        <m:endChr m:val="|"/>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m:t>
                    </m:r>
                    <m:sSup>
                      <m:sSupPr>
                        <m:ctrlPr>
                          <a:rPr lang="es-CL" i="1">
                            <a:latin typeface="Cambria Math" panose="02040503050406030204" pitchFamily="18" charset="0"/>
                          </a:rPr>
                        </m:ctrlPr>
                      </m:sSupPr>
                      <m:e>
                        <m:r>
                          <a:rPr lang="es-CL" i="1">
                            <a:latin typeface="Cambria Math" panose="02040503050406030204" pitchFamily="18" charset="0"/>
                          </a:rPr>
                          <m:t>3</m:t>
                        </m:r>
                        <m:r>
                          <a:rPr lang="es-CL" i="1">
                            <a:latin typeface="Cambria Math" panose="02040503050406030204" pitchFamily="18" charset="0"/>
                          </a:rPr>
                          <m:t>𝑒</m:t>
                        </m:r>
                      </m:e>
                      <m:sup>
                        <m:r>
                          <a:rPr lang="es-CL" i="1">
                            <a:latin typeface="Cambria Math" panose="02040503050406030204" pitchFamily="18" charset="0"/>
                          </a:rPr>
                          <m:t>𝑥</m:t>
                        </m:r>
                      </m:sup>
                    </m:sSup>
                    <m:r>
                      <a:rPr lang="es-CL" i="1">
                        <a:latin typeface="Cambria Math" panose="02040503050406030204" pitchFamily="18" charset="0"/>
                      </a:rPr>
                      <m:t>+</m:t>
                    </m:r>
                    <m:r>
                      <a:rPr lang="es-CL" b="0" i="1" smtClean="0">
                        <a:latin typeface="Cambria Math" panose="02040503050406030204" pitchFamily="18" charset="0"/>
                      </a:rPr>
                      <m:t>𝐶</m:t>
                    </m:r>
                  </m:oMath>
                </a14:m>
                <a:endParaRPr lang="es-CL" dirty="0"/>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25699" y="118352"/>
                <a:ext cx="11247151" cy="5230888"/>
              </a:xfrm>
              <a:blipFill>
                <a:blip r:embed="rId2"/>
                <a:stretch>
                  <a:fillRect l="-488" r="-434"/>
                </a:stretch>
              </a:blipFill>
            </p:spPr>
            <p:txBody>
              <a:bodyPr/>
              <a:lstStyle/>
              <a:p>
                <a:r>
                  <a:rPr lang="es-CL">
                    <a:noFill/>
                  </a:rPr>
                  <a:t> </a:t>
                </a:r>
              </a:p>
            </p:txBody>
          </p:sp>
        </mc:Fallback>
      </mc:AlternateContent>
    </p:spTree>
    <p:extLst>
      <p:ext uri="{BB962C8B-B14F-4D97-AF65-F5344CB8AC3E}">
        <p14:creationId xmlns:p14="http://schemas.microsoft.com/office/powerpoint/2010/main" val="229447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60039" y="369812"/>
                <a:ext cx="10904251" cy="5322328"/>
              </a:xfrm>
            </p:spPr>
            <p:txBody>
              <a:bodyPr>
                <a:noAutofit/>
              </a:bodyPr>
              <a:lstStyle/>
              <a:p>
                <a:r>
                  <a:rPr lang="es-CL" sz="3200" dirty="0"/>
                  <a:t>Otras veces la descomposición, se consigue expresando una fracción como suma de fracciones y simplificando cada una de éstas.</a:t>
                </a:r>
              </a:p>
              <a:p>
                <a:r>
                  <a:rPr lang="es-CL" sz="3200" dirty="0"/>
                  <a:t>En general: </a:t>
                </a:r>
              </a:p>
              <a:p>
                <a:r>
                  <a:rPr lang="es-CL" sz="3200" dirty="0"/>
                  <a:t>Siempre se verificará: </a:t>
                </a:r>
              </a:p>
              <a:p>
                <a14:m>
                  <m:oMath xmlns:m="http://schemas.openxmlformats.org/officeDocument/2006/math">
                    <m:nary>
                      <m:naryPr>
                        <m:limLoc m:val="undOvr"/>
                        <m:subHide m:val="on"/>
                        <m:supHide m:val="on"/>
                        <m:ctrlPr>
                          <a:rPr lang="es-CL" sz="3200" i="1">
                            <a:latin typeface="Cambria Math" panose="02040503050406030204" pitchFamily="18" charset="0"/>
                          </a:rPr>
                        </m:ctrlPr>
                      </m:naryPr>
                      <m:sub/>
                      <m:sup/>
                      <m:e>
                        <m:r>
                          <a:rPr lang="es-CL" sz="3200" i="1">
                            <a:latin typeface="Cambria Math" panose="02040503050406030204" pitchFamily="18" charset="0"/>
                          </a:rPr>
                          <m:t>𝑓</m:t>
                        </m:r>
                        <m:r>
                          <a:rPr lang="es-CL" sz="3200" i="1">
                            <a:latin typeface="Cambria Math" panose="02040503050406030204" pitchFamily="18" charset="0"/>
                          </a:rPr>
                          <m:t>`</m:t>
                        </m:r>
                        <m:d>
                          <m:dPr>
                            <m:ctrlPr>
                              <a:rPr lang="es-CL" sz="3200" i="1">
                                <a:latin typeface="Cambria Math" panose="02040503050406030204" pitchFamily="18" charset="0"/>
                              </a:rPr>
                            </m:ctrlPr>
                          </m:dPr>
                          <m:e>
                            <m:r>
                              <a:rPr lang="es-CL" sz="3200" i="1">
                                <a:latin typeface="Cambria Math" panose="02040503050406030204" pitchFamily="18" charset="0"/>
                              </a:rPr>
                              <m:t>𝑥</m:t>
                            </m:r>
                          </m:e>
                        </m:d>
                        <m:r>
                          <a:rPr lang="es-CL" sz="3200" i="1">
                            <a:latin typeface="Cambria Math" panose="02040503050406030204" pitchFamily="18" charset="0"/>
                          </a:rPr>
                          <m:t>𝑑𝑥</m:t>
                        </m:r>
                        <m:r>
                          <a:rPr lang="es-CL" sz="3200" i="1">
                            <a:latin typeface="Cambria Math" panose="02040503050406030204" pitchFamily="18" charset="0"/>
                          </a:rPr>
                          <m:t>=</m:t>
                        </m:r>
                        <m:r>
                          <a:rPr lang="es-CL" sz="3200" i="1">
                            <a:latin typeface="Cambria Math" panose="02040503050406030204" pitchFamily="18" charset="0"/>
                          </a:rPr>
                          <m:t>𝑓</m:t>
                        </m:r>
                        <m:d>
                          <m:dPr>
                            <m:ctrlPr>
                              <a:rPr lang="es-CL" sz="3200" i="1">
                                <a:latin typeface="Cambria Math" panose="02040503050406030204" pitchFamily="18" charset="0"/>
                              </a:rPr>
                            </m:ctrlPr>
                          </m:dPr>
                          <m:e>
                            <m:r>
                              <a:rPr lang="es-CL" sz="3200" i="1">
                                <a:latin typeface="Cambria Math" panose="02040503050406030204" pitchFamily="18" charset="0"/>
                              </a:rPr>
                              <m:t>𝑥</m:t>
                            </m:r>
                          </m:e>
                        </m:d>
                        <m:r>
                          <a:rPr lang="es-CL" sz="3200" i="1">
                            <a:latin typeface="Cambria Math" panose="02040503050406030204" pitchFamily="18" charset="0"/>
                          </a:rPr>
                          <m:t>+</m:t>
                        </m:r>
                        <m:r>
                          <a:rPr lang="es-CL" sz="3200" b="0" i="1" smtClean="0">
                            <a:latin typeface="Cambria Math" panose="02040503050406030204" pitchFamily="18" charset="0"/>
                          </a:rPr>
                          <m:t>𝐶</m:t>
                        </m:r>
                      </m:e>
                    </m:nary>
                  </m:oMath>
                </a14:m>
                <a:endParaRPr lang="es-CL" sz="3200" dirty="0"/>
              </a:p>
              <a:p>
                <a:endParaRPr lang="es-CL" sz="32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60039" y="369812"/>
                <a:ext cx="10904251" cy="5322328"/>
              </a:xfrm>
              <a:blipFill>
                <a:blip r:embed="rId2"/>
                <a:stretch>
                  <a:fillRect l="-1286" t="-573"/>
                </a:stretch>
              </a:blipFill>
            </p:spPr>
            <p:txBody>
              <a:bodyPr/>
              <a:lstStyle/>
              <a:p>
                <a:r>
                  <a:rPr lang="es-CL">
                    <a:noFill/>
                  </a:rPr>
                  <a:t> </a:t>
                </a:r>
              </a:p>
            </p:txBody>
          </p:sp>
        </mc:Fallback>
      </mc:AlternateContent>
    </p:spTree>
    <p:extLst>
      <p:ext uri="{BB962C8B-B14F-4D97-AF65-F5344CB8AC3E}">
        <p14:creationId xmlns:p14="http://schemas.microsoft.com/office/powerpoint/2010/main" val="433383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388589" y="301232"/>
                <a:ext cx="11327161" cy="5516638"/>
              </a:xfrm>
            </p:spPr>
            <p:txBody>
              <a:bodyPr>
                <a:normAutofit fontScale="92500" lnSpcReduction="10000"/>
              </a:bodyPr>
              <a:lstStyle/>
              <a:p>
                <a:r>
                  <a:rPr lang="es-CL" dirty="0"/>
                  <a:t>Ejemplos:</a:t>
                </a:r>
              </a:p>
              <a:p>
                <a:r>
                  <a:rPr lang="es-CL" dirty="0"/>
                  <a:t>1)</a:t>
                </a:r>
                <a14:m>
                  <m:oMath xmlns:m="http://schemas.openxmlformats.org/officeDocument/2006/math">
                    <m:nary>
                      <m:naryPr>
                        <m:limLoc m:val="undOvr"/>
                        <m:subHide m:val="on"/>
                        <m:supHide m:val="on"/>
                        <m:ctrlPr>
                          <a:rPr lang="es-CL" i="1">
                            <a:latin typeface="Cambria Math" panose="02040503050406030204" pitchFamily="18" charset="0"/>
                          </a:rPr>
                        </m:ctrlPr>
                      </m:naryPr>
                      <m:sub/>
                      <m:sup/>
                      <m:e>
                        <m:d>
                          <m:dPr>
                            <m:ctrlPr>
                              <a:rPr lang="es-CL" i="1">
                                <a:latin typeface="Cambria Math" panose="02040503050406030204" pitchFamily="18" charset="0"/>
                              </a:rPr>
                            </m:ctrlPr>
                          </m:dPr>
                          <m:e>
                            <m:f>
                              <m:fPr>
                                <m:ctrlPr>
                                  <a:rPr lang="es-CL" i="1">
                                    <a:latin typeface="Cambria Math" panose="02040503050406030204" pitchFamily="18" charset="0"/>
                                  </a:rPr>
                                </m:ctrlPr>
                              </m:fPr>
                              <m:num>
                                <m:r>
                                  <a:rPr lang="es-CL" i="1">
                                    <a:latin typeface="Cambria Math" panose="02040503050406030204" pitchFamily="18" charset="0"/>
                                  </a:rPr>
                                  <m:t>2</m:t>
                                </m:r>
                                <m:r>
                                  <a:rPr lang="es-CL" i="1">
                                    <a:latin typeface="Cambria Math" panose="02040503050406030204" pitchFamily="18" charset="0"/>
                                  </a:rPr>
                                  <m:t>𝑥</m:t>
                                </m:r>
                                <m:r>
                                  <a:rPr lang="es-CL" i="1">
                                    <a:latin typeface="Cambria Math" panose="02040503050406030204" pitchFamily="18" charset="0"/>
                                  </a:rPr>
                                  <m:t>−5+</m:t>
                                </m:r>
                                <m:sSup>
                                  <m:sSupPr>
                                    <m:ctrlPr>
                                      <a:rPr lang="es-CL" i="1">
                                        <a:latin typeface="Cambria Math" panose="02040503050406030204" pitchFamily="18" charset="0"/>
                                      </a:rPr>
                                    </m:ctrlPr>
                                  </m:sSupPr>
                                  <m:e>
                                    <m:r>
                                      <a:rPr lang="es-CL" i="1">
                                        <a:latin typeface="Cambria Math" panose="02040503050406030204" pitchFamily="18" charset="0"/>
                                      </a:rPr>
                                      <m:t>4</m:t>
                                    </m:r>
                                    <m:r>
                                      <a:rPr lang="es-CL" i="1">
                                        <a:latin typeface="Cambria Math" panose="02040503050406030204" pitchFamily="18" charset="0"/>
                                      </a:rPr>
                                      <m:t>𝑥</m:t>
                                    </m:r>
                                  </m:e>
                                  <m:sup>
                                    <m:r>
                                      <a:rPr lang="es-CL" i="1">
                                        <a:latin typeface="Cambria Math" panose="02040503050406030204" pitchFamily="18" charset="0"/>
                                      </a:rPr>
                                      <m:t>2</m:t>
                                    </m:r>
                                  </m:sup>
                                </m:sSup>
                              </m:num>
                              <m:den>
                                <m:sSup>
                                  <m:sSupPr>
                                    <m:ctrlPr>
                                      <a:rPr lang="es-CL" i="1">
                                        <a:latin typeface="Cambria Math" panose="02040503050406030204" pitchFamily="18" charset="0"/>
                                      </a:rPr>
                                    </m:ctrlPr>
                                  </m:sSupPr>
                                  <m:e>
                                    <m:r>
                                      <a:rPr lang="es-CL" i="1">
                                        <a:latin typeface="Cambria Math" panose="02040503050406030204" pitchFamily="18" charset="0"/>
                                      </a:rPr>
                                      <m:t>𝑥</m:t>
                                    </m:r>
                                  </m:e>
                                  <m:sup>
                                    <m:r>
                                      <a:rPr lang="es-CL" i="1">
                                        <a:latin typeface="Cambria Math" panose="02040503050406030204" pitchFamily="18" charset="0"/>
                                      </a:rPr>
                                      <m:t>2</m:t>
                                    </m:r>
                                  </m:sup>
                                </m:sSup>
                              </m:den>
                            </m:f>
                          </m:e>
                        </m:d>
                        <m:r>
                          <a:rPr lang="es-CL" i="1">
                            <a:latin typeface="Cambria Math" panose="02040503050406030204" pitchFamily="18" charset="0"/>
                          </a:rPr>
                          <m:t>𝑑𝑥</m:t>
                        </m:r>
                        <m:r>
                          <a:rPr lang="es-CL" i="1">
                            <a:latin typeface="Cambria Math" panose="02040503050406030204" pitchFamily="18" charset="0"/>
                          </a:rPr>
                          <m:t>=</m:t>
                        </m:r>
                        <m:nary>
                          <m:naryPr>
                            <m:limLoc m:val="undOvr"/>
                            <m:subHide m:val="on"/>
                            <m:supHide m:val="on"/>
                            <m:ctrlPr>
                              <a:rPr lang="es-CL" i="1">
                                <a:latin typeface="Cambria Math" panose="02040503050406030204" pitchFamily="18" charset="0"/>
                              </a:rPr>
                            </m:ctrlPr>
                          </m:naryPr>
                          <m:sub/>
                          <m:sup/>
                          <m:e>
                            <m:f>
                              <m:fPr>
                                <m:ctrlPr>
                                  <a:rPr lang="es-CL" i="1">
                                    <a:latin typeface="Cambria Math" panose="02040503050406030204" pitchFamily="18" charset="0"/>
                                  </a:rPr>
                                </m:ctrlPr>
                              </m:fPr>
                              <m:num>
                                <m:r>
                                  <a:rPr lang="es-CL" i="1">
                                    <a:latin typeface="Cambria Math" panose="02040503050406030204" pitchFamily="18" charset="0"/>
                                  </a:rPr>
                                  <m:t>2</m:t>
                                </m:r>
                              </m:num>
                              <m:den>
                                <m:r>
                                  <a:rPr lang="es-CL" i="1">
                                    <a:latin typeface="Cambria Math" panose="02040503050406030204" pitchFamily="18" charset="0"/>
                                  </a:rPr>
                                  <m:t>𝑥</m:t>
                                </m:r>
                              </m:den>
                            </m:f>
                            <m:r>
                              <a:rPr lang="es-CL" i="1">
                                <a:latin typeface="Cambria Math" panose="02040503050406030204" pitchFamily="18" charset="0"/>
                              </a:rPr>
                              <m:t>𝑑𝑥</m:t>
                            </m:r>
                          </m:e>
                        </m:nary>
                        <m:r>
                          <a:rPr lang="es-CL" i="1">
                            <a:latin typeface="Cambria Math" panose="02040503050406030204" pitchFamily="18" charset="0"/>
                          </a:rPr>
                          <m:t>−</m:t>
                        </m:r>
                        <m:nary>
                          <m:naryPr>
                            <m:limLoc m:val="undOvr"/>
                            <m:subHide m:val="on"/>
                            <m:supHide m:val="on"/>
                            <m:ctrlPr>
                              <a:rPr lang="es-CL" i="1">
                                <a:latin typeface="Cambria Math" panose="02040503050406030204" pitchFamily="18" charset="0"/>
                              </a:rPr>
                            </m:ctrlPr>
                          </m:naryPr>
                          <m:sub/>
                          <m:sup/>
                          <m:e>
                            <m:f>
                              <m:fPr>
                                <m:ctrlPr>
                                  <a:rPr lang="es-CL" i="1">
                                    <a:latin typeface="Cambria Math" panose="02040503050406030204" pitchFamily="18" charset="0"/>
                                  </a:rPr>
                                </m:ctrlPr>
                              </m:fPr>
                              <m:num>
                                <m:r>
                                  <a:rPr lang="es-CL" i="1">
                                    <a:latin typeface="Cambria Math" panose="02040503050406030204" pitchFamily="18" charset="0"/>
                                  </a:rPr>
                                  <m:t>5</m:t>
                                </m:r>
                              </m:num>
                              <m:den>
                                <m:sSup>
                                  <m:sSupPr>
                                    <m:ctrlPr>
                                      <a:rPr lang="es-CL" i="1">
                                        <a:latin typeface="Cambria Math" panose="02040503050406030204" pitchFamily="18" charset="0"/>
                                      </a:rPr>
                                    </m:ctrlPr>
                                  </m:sSupPr>
                                  <m:e>
                                    <m:r>
                                      <a:rPr lang="es-CL" i="1">
                                        <a:latin typeface="Cambria Math" panose="02040503050406030204" pitchFamily="18" charset="0"/>
                                      </a:rPr>
                                      <m:t>𝑥</m:t>
                                    </m:r>
                                  </m:e>
                                  <m:sup>
                                    <m:r>
                                      <a:rPr lang="es-CL" i="1">
                                        <a:latin typeface="Cambria Math" panose="02040503050406030204" pitchFamily="18" charset="0"/>
                                      </a:rPr>
                                      <m:t>2</m:t>
                                    </m:r>
                                  </m:sup>
                                </m:sSup>
                              </m:den>
                            </m:f>
                            <m:r>
                              <a:rPr lang="es-CL" i="1">
                                <a:latin typeface="Cambria Math" panose="02040503050406030204" pitchFamily="18" charset="0"/>
                              </a:rPr>
                              <m:t>𝑑𝑥</m:t>
                            </m:r>
                          </m:e>
                        </m:nary>
                        <m:r>
                          <a:rPr lang="es-CL" i="1">
                            <a:latin typeface="Cambria Math" panose="02040503050406030204" pitchFamily="18" charset="0"/>
                          </a:rPr>
                          <m:t>+4</m:t>
                        </m:r>
                        <m:nary>
                          <m:naryPr>
                            <m:limLoc m:val="undOvr"/>
                            <m:subHide m:val="on"/>
                            <m:supHide m:val="on"/>
                            <m:ctrlPr>
                              <a:rPr lang="es-CL" i="1">
                                <a:latin typeface="Cambria Math" panose="02040503050406030204" pitchFamily="18" charset="0"/>
                              </a:rPr>
                            </m:ctrlPr>
                          </m:naryPr>
                          <m:sub/>
                          <m:sup/>
                          <m:e>
                            <m:r>
                              <a:rPr lang="es-CL" i="1">
                                <a:latin typeface="Cambria Math" panose="02040503050406030204" pitchFamily="18" charset="0"/>
                              </a:rPr>
                              <m:t>𝑑𝑥</m:t>
                            </m:r>
                          </m:e>
                        </m:nary>
                        <m:r>
                          <a:rPr lang="es-CL" i="1">
                            <a:latin typeface="Cambria Math" panose="02040503050406030204" pitchFamily="18" charset="0"/>
                          </a:rPr>
                          <m:t>=2</m:t>
                        </m:r>
                        <m:r>
                          <a:rPr lang="es-CL" i="1">
                            <a:latin typeface="Cambria Math" panose="02040503050406030204" pitchFamily="18" charset="0"/>
                          </a:rPr>
                          <m:t>𝐿𝑛</m:t>
                        </m:r>
                        <m:d>
                          <m:dPr>
                            <m:begChr m:val="|"/>
                            <m:endChr m:val="|"/>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5</m:t>
                            </m:r>
                          </m:num>
                          <m:den>
                            <m:r>
                              <a:rPr lang="es-CL" i="1">
                                <a:latin typeface="Cambria Math" panose="02040503050406030204" pitchFamily="18" charset="0"/>
                              </a:rPr>
                              <m:t>𝑥</m:t>
                            </m:r>
                          </m:den>
                        </m:f>
                      </m:e>
                    </m:nary>
                    <m:r>
                      <a:rPr lang="es-CL" i="1">
                        <a:latin typeface="Cambria Math" panose="02040503050406030204" pitchFamily="18" charset="0"/>
                      </a:rPr>
                      <m:t>+4</m:t>
                    </m:r>
                    <m:r>
                      <a:rPr lang="es-CL" i="1">
                        <a:latin typeface="Cambria Math" panose="02040503050406030204" pitchFamily="18" charset="0"/>
                      </a:rPr>
                      <m:t>𝑥</m:t>
                    </m:r>
                    <m:r>
                      <a:rPr lang="es-CL" i="1">
                        <a:latin typeface="Cambria Math" panose="02040503050406030204" pitchFamily="18" charset="0"/>
                      </a:rPr>
                      <m:t>+</m:t>
                    </m:r>
                    <m:r>
                      <a:rPr lang="es-CL" b="0" i="1" smtClean="0">
                        <a:latin typeface="Cambria Math" panose="02040503050406030204" pitchFamily="18" charset="0"/>
                      </a:rPr>
                      <m:t>𝐶</m:t>
                    </m:r>
                  </m:oMath>
                </a14:m>
                <a:endParaRPr lang="es-CL" dirty="0"/>
              </a:p>
              <a:p>
                <a:r>
                  <a:rPr lang="es-CL" dirty="0"/>
                  <a:t> </a:t>
                </a:r>
              </a:p>
              <a:p>
                <a:r>
                  <a:rPr lang="es-CL" dirty="0"/>
                  <a:t>2)</a:t>
                </a:r>
                <a14:m>
                  <m:oMath xmlns:m="http://schemas.openxmlformats.org/officeDocument/2006/math">
                    <m:nary>
                      <m:naryPr>
                        <m:limLoc m:val="undOvr"/>
                        <m:subHide m:val="on"/>
                        <m:supHide m:val="on"/>
                        <m:ctrlPr>
                          <a:rPr lang="es-CL" i="1">
                            <a:latin typeface="Cambria Math" panose="02040503050406030204" pitchFamily="18" charset="0"/>
                          </a:rPr>
                        </m:ctrlPr>
                      </m:naryPr>
                      <m:sub/>
                      <m:sup/>
                      <m:e>
                        <m:r>
                          <a:rPr lang="es-CL" i="1">
                            <a:latin typeface="Cambria Math" panose="02040503050406030204" pitchFamily="18" charset="0"/>
                          </a:rPr>
                          <m:t>𝑐𝑜𝑠</m:t>
                        </m:r>
                        <m:r>
                          <a:rPr lang="es-CL" i="1">
                            <a:latin typeface="Cambria Math" panose="02040503050406030204" pitchFamily="18" charset="0"/>
                          </a:rPr>
                          <m:t>5</m:t>
                        </m:r>
                        <m:r>
                          <a:rPr lang="es-CL" i="1">
                            <a:latin typeface="Cambria Math" panose="02040503050406030204" pitchFamily="18" charset="0"/>
                          </a:rPr>
                          <m:t>𝑥</m:t>
                        </m:r>
                      </m:e>
                    </m:nary>
                    <m:r>
                      <a:rPr lang="es-CL" i="1">
                        <a:latin typeface="Cambria Math" panose="02040503050406030204" pitchFamily="18" charset="0"/>
                      </a:rPr>
                      <m:t>  </m:t>
                    </m:r>
                    <m:r>
                      <a:rPr lang="es-CL" i="1">
                        <a:latin typeface="Cambria Math" panose="02040503050406030204" pitchFamily="18" charset="0"/>
                      </a:rPr>
                      <m:t>𝑑𝑥</m:t>
                    </m:r>
                    <m:r>
                      <a:rPr lang="es-CL" i="1">
                        <a:latin typeface="Cambria Math" panose="02040503050406030204" pitchFamily="18" charset="0"/>
                      </a:rPr>
                      <m:t> =? </m:t>
                    </m:r>
                  </m:oMath>
                </a14:m>
                <a:r>
                  <a:rPr lang="es-CL" dirty="0"/>
                  <a:t>, hacemos  </a:t>
                </a:r>
                <a14:m>
                  <m:oMath xmlns:m="http://schemas.openxmlformats.org/officeDocument/2006/math">
                    <m:r>
                      <a:rPr lang="es-CL" b="0" i="1" smtClean="0">
                        <a:latin typeface="Cambria Math" panose="02040503050406030204" pitchFamily="18" charset="0"/>
                      </a:rPr>
                      <m:t>𝑢</m:t>
                    </m:r>
                    <m:r>
                      <a:rPr lang="es-CL" b="0" i="1" smtClean="0">
                        <a:latin typeface="Cambria Math" panose="02040503050406030204" pitchFamily="18" charset="0"/>
                      </a:rPr>
                      <m:t>=5</m:t>
                    </m:r>
                    <m:r>
                      <a:rPr lang="es-CL" b="0" i="1" smtClean="0">
                        <a:latin typeface="Cambria Math" panose="02040503050406030204" pitchFamily="18" charset="0"/>
                      </a:rPr>
                      <m:t>𝑥</m:t>
                    </m:r>
                    <m:r>
                      <a:rPr lang="es-CL" b="0" i="1" smtClean="0">
                        <a:latin typeface="Cambria Math" panose="02040503050406030204" pitchFamily="18" charset="0"/>
                      </a:rPr>
                      <m:t> , </m:t>
                    </m:r>
                    <m:r>
                      <a:rPr lang="es-CL" b="0" i="1" smtClean="0">
                        <a:latin typeface="Cambria Math" panose="02040503050406030204" pitchFamily="18" charset="0"/>
                      </a:rPr>
                      <m:t>𝑑𝑢</m:t>
                    </m:r>
                    <m:r>
                      <a:rPr lang="es-CL" b="0" i="1" smtClean="0">
                        <a:latin typeface="Cambria Math" panose="02040503050406030204" pitchFamily="18" charset="0"/>
                      </a:rPr>
                      <m:t>=5</m:t>
                    </m:r>
                    <m:r>
                      <a:rPr lang="es-CL" b="0" i="1" smtClean="0">
                        <a:latin typeface="Cambria Math" panose="02040503050406030204" pitchFamily="18" charset="0"/>
                      </a:rPr>
                      <m:t>𝑑𝑥</m:t>
                    </m:r>
                  </m:oMath>
                </a14:m>
                <a:r>
                  <a:rPr lang="es-CL" dirty="0"/>
                  <a:t> , </a:t>
                </a:r>
                <a14:m>
                  <m:oMath xmlns:m="http://schemas.openxmlformats.org/officeDocument/2006/math">
                    <m:f>
                      <m:fPr>
                        <m:ctrlPr>
                          <a:rPr lang="es-CL"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5</m:t>
                        </m:r>
                      </m:den>
                    </m:f>
                    <m:nary>
                      <m:naryPr>
                        <m:limLoc m:val="undOvr"/>
                        <m:subHide m:val="on"/>
                        <m:supHide m:val="on"/>
                        <m:ctrlPr>
                          <a:rPr lang="es-CL" i="1">
                            <a:latin typeface="Cambria Math" panose="02040503050406030204" pitchFamily="18" charset="0"/>
                          </a:rPr>
                        </m:ctrlPr>
                      </m:naryPr>
                      <m:sub/>
                      <m:sup/>
                      <m:e>
                        <m:r>
                          <a:rPr lang="es-CL" i="1">
                            <a:latin typeface="Cambria Math" panose="02040503050406030204" pitchFamily="18" charset="0"/>
                          </a:rPr>
                          <m:t>𝑐𝑜𝑠</m:t>
                        </m:r>
                        <m:r>
                          <a:rPr lang="es-CL" b="0" i="1" smtClean="0">
                            <a:latin typeface="Cambria Math" panose="02040503050406030204" pitchFamily="18" charset="0"/>
                          </a:rPr>
                          <m:t>𝑢</m:t>
                        </m:r>
                      </m:e>
                    </m:nary>
                    <m:r>
                      <a:rPr lang="es-CL" i="1">
                        <a:latin typeface="Cambria Math" panose="02040503050406030204" pitchFamily="18" charset="0"/>
                      </a:rPr>
                      <m:t> </m:t>
                    </m:r>
                    <m:r>
                      <a:rPr lang="es-CL" b="0" i="1" smtClean="0">
                        <a:latin typeface="Cambria Math" panose="02040503050406030204" pitchFamily="18" charset="0"/>
                      </a:rPr>
                      <m:t>𝑑𝑢</m:t>
                    </m:r>
                    <m:r>
                      <a:rPr lang="es-CL" b="0" i="1" smtClean="0">
                        <a:latin typeface="Cambria Math" panose="02040503050406030204" pitchFamily="18" charset="0"/>
                      </a:rPr>
                      <m:t>= </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5</m:t>
                        </m:r>
                      </m:den>
                    </m:f>
                    <m:r>
                      <a:rPr lang="es-CL" b="0" i="1" smtClean="0">
                        <a:latin typeface="Cambria Math" panose="02040503050406030204" pitchFamily="18" charset="0"/>
                      </a:rPr>
                      <m:t>𝑠𝑒𝑛𝑢</m:t>
                    </m:r>
                    <m:r>
                      <a:rPr lang="es-CL" i="1">
                        <a:latin typeface="Cambria Math" panose="02040503050406030204" pitchFamily="18" charset="0"/>
                      </a:rPr>
                      <m:t>  </m:t>
                    </m:r>
                  </m:oMath>
                </a14:m>
                <a:r>
                  <a:rPr lang="es-CL" dirty="0"/>
                  <a:t>. Entonces:</a:t>
                </a:r>
              </a:p>
              <a:p>
                <a14:m>
                  <m:oMath xmlns:m="http://schemas.openxmlformats.org/officeDocument/2006/math">
                    <m:nary>
                      <m:naryPr>
                        <m:limLoc m:val="undOvr"/>
                        <m:subHide m:val="on"/>
                        <m:supHide m:val="on"/>
                        <m:ctrlPr>
                          <a:rPr lang="es-CL" i="1">
                            <a:latin typeface="Cambria Math" panose="02040503050406030204" pitchFamily="18" charset="0"/>
                          </a:rPr>
                        </m:ctrlPr>
                      </m:naryPr>
                      <m:sub/>
                      <m:sup/>
                      <m:e>
                        <m:r>
                          <a:rPr lang="es-CL" i="1">
                            <a:latin typeface="Cambria Math" panose="02040503050406030204" pitchFamily="18" charset="0"/>
                          </a:rPr>
                          <m:t>𝑐𝑜𝑠</m:t>
                        </m:r>
                        <m:r>
                          <a:rPr lang="es-CL" i="1">
                            <a:latin typeface="Cambria Math" panose="02040503050406030204" pitchFamily="18" charset="0"/>
                          </a:rPr>
                          <m:t>5</m:t>
                        </m:r>
                        <m:r>
                          <a:rPr lang="es-CL" i="1">
                            <a:latin typeface="Cambria Math" panose="02040503050406030204" pitchFamily="18" charset="0"/>
                          </a:rPr>
                          <m:t>𝑥</m:t>
                        </m:r>
                      </m:e>
                    </m:nary>
                    <m:r>
                      <a:rPr lang="es-CL" i="1">
                        <a:latin typeface="Cambria Math" panose="02040503050406030204" pitchFamily="18" charset="0"/>
                      </a:rPr>
                      <m:t>  </m:t>
                    </m:r>
                    <m:r>
                      <a:rPr lang="es-CL" i="1">
                        <a:latin typeface="Cambria Math" panose="02040503050406030204" pitchFamily="18" charset="0"/>
                      </a:rPr>
                      <m:t>𝑑𝑥</m:t>
                    </m:r>
                    <m:r>
                      <a:rPr lang="es-CL" i="1">
                        <a:latin typeface="Cambria Math" panose="02040503050406030204" pitchFamily="18" charset="0"/>
                      </a:rPr>
                      <m:t> =  </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5</m:t>
                        </m:r>
                      </m:den>
                    </m:f>
                    <m:r>
                      <a:rPr lang="es-CL" i="1">
                        <a:latin typeface="Cambria Math" panose="02040503050406030204" pitchFamily="18" charset="0"/>
                      </a:rPr>
                      <m:t>𝑠𝑒𝑛</m:t>
                    </m:r>
                    <m:r>
                      <a:rPr lang="es-CL" i="1">
                        <a:latin typeface="Cambria Math" panose="02040503050406030204" pitchFamily="18" charset="0"/>
                      </a:rPr>
                      <m:t>5</m:t>
                    </m:r>
                    <m:r>
                      <a:rPr lang="es-CL" i="1" smtClean="0">
                        <a:latin typeface="Cambria Math" panose="02040503050406030204" pitchFamily="18" charset="0"/>
                      </a:rPr>
                      <m:t>𝑥</m:t>
                    </m:r>
                    <m:r>
                      <a:rPr lang="es-CL" b="0" i="0" smtClean="0">
                        <a:latin typeface="Cambria Math" panose="02040503050406030204" pitchFamily="18" charset="0"/>
                      </a:rPr>
                      <m:t>+</m:t>
                    </m:r>
                    <m:r>
                      <m:rPr>
                        <m:sty m:val="p"/>
                      </m:rPr>
                      <a:rPr lang="es-CL" b="0" i="0" smtClean="0">
                        <a:latin typeface="Cambria Math" panose="02040503050406030204" pitchFamily="18" charset="0"/>
                      </a:rPr>
                      <m:t>C</m:t>
                    </m:r>
                  </m:oMath>
                </a14:m>
                <a:r>
                  <a:rPr lang="es-CL" dirty="0"/>
                  <a:t> </a:t>
                </a:r>
              </a:p>
              <a:p>
                <a:r>
                  <a:rPr lang="es-CL" dirty="0"/>
                  <a:t> 3)</a:t>
                </a:r>
                <a14:m>
                  <m:oMath xmlns:m="http://schemas.openxmlformats.org/officeDocument/2006/math">
                    <m:nary>
                      <m:naryPr>
                        <m:limLoc m:val="undOvr"/>
                        <m:subHide m:val="on"/>
                        <m:supHide m:val="on"/>
                        <m:ctrlPr>
                          <a:rPr lang="es-CL" i="1">
                            <a:latin typeface="Cambria Math" panose="02040503050406030204" pitchFamily="18" charset="0"/>
                          </a:rPr>
                        </m:ctrlPr>
                      </m:naryPr>
                      <m:sub/>
                      <m:sup/>
                      <m:e>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2</m:t>
                            </m:r>
                            <m:r>
                              <a:rPr lang="es-CL" i="1">
                                <a:latin typeface="Cambria Math" panose="02040503050406030204" pitchFamily="18" charset="0"/>
                              </a:rPr>
                              <m:t>𝑥</m:t>
                            </m:r>
                          </m:sup>
                        </m:sSup>
                        <m:r>
                          <a:rPr lang="es-CL" i="1">
                            <a:latin typeface="Cambria Math" panose="02040503050406030204" pitchFamily="18" charset="0"/>
                          </a:rPr>
                          <m:t>𝑑𝑥</m:t>
                        </m:r>
                      </m:e>
                    </m:nary>
                    <m:r>
                      <a:rPr lang="es-CL" b="0" i="1" smtClean="0">
                        <a:latin typeface="Cambria Math" panose="02040503050406030204" pitchFamily="18" charset="0"/>
                      </a:rPr>
                      <m:t>=?</m:t>
                    </m:r>
                  </m:oMath>
                </a14:m>
                <a:r>
                  <a:rPr lang="es-CL" dirty="0"/>
                  <a:t>, hacemos  </a:t>
                </a:r>
                <a14:m>
                  <m:oMath xmlns:m="http://schemas.openxmlformats.org/officeDocument/2006/math">
                    <m:r>
                      <a:rPr lang="es-CL" i="1">
                        <a:latin typeface="Cambria Math" panose="02040503050406030204" pitchFamily="18" charset="0"/>
                      </a:rPr>
                      <m:t>𝑢</m:t>
                    </m:r>
                    <m:r>
                      <a:rPr lang="es-CL" i="1">
                        <a:latin typeface="Cambria Math" panose="02040503050406030204" pitchFamily="18" charset="0"/>
                      </a:rPr>
                      <m:t>=2</m:t>
                    </m:r>
                    <m:r>
                      <a:rPr lang="es-CL" b="0" i="1" smtClean="0">
                        <a:latin typeface="Cambria Math" panose="02040503050406030204" pitchFamily="18" charset="0"/>
                      </a:rPr>
                      <m:t>𝑥</m:t>
                    </m:r>
                    <m:r>
                      <a:rPr lang="es-CL" i="1">
                        <a:latin typeface="Cambria Math" panose="02040503050406030204" pitchFamily="18" charset="0"/>
                      </a:rPr>
                      <m:t> , </m:t>
                    </m:r>
                    <m:r>
                      <a:rPr lang="es-CL" i="1">
                        <a:latin typeface="Cambria Math" panose="02040503050406030204" pitchFamily="18" charset="0"/>
                      </a:rPr>
                      <m:t>𝑑𝑢</m:t>
                    </m:r>
                    <m:r>
                      <a:rPr lang="es-CL" i="1">
                        <a:latin typeface="Cambria Math" panose="02040503050406030204" pitchFamily="18" charset="0"/>
                      </a:rPr>
                      <m:t>=2</m:t>
                    </m:r>
                    <m:r>
                      <a:rPr lang="es-CL" b="0" i="1" smtClean="0">
                        <a:latin typeface="Cambria Math" panose="02040503050406030204" pitchFamily="18" charset="0"/>
                      </a:rPr>
                      <m:t>𝑑𝑥</m:t>
                    </m:r>
                  </m:oMath>
                </a14:m>
                <a:r>
                  <a:rPr lang="es-CL" dirty="0"/>
                  <a:t> ,   </a:t>
                </a:r>
                <a14:m>
                  <m:oMath xmlns:m="http://schemas.openxmlformats.org/officeDocument/2006/math">
                    <m:f>
                      <m:fPr>
                        <m:ctrlPr>
                          <a:rPr lang="es-CL" i="1">
                            <a:latin typeface="Cambria Math" panose="02040503050406030204" pitchFamily="18" charset="0"/>
                          </a:rPr>
                        </m:ctrlPr>
                      </m:fPr>
                      <m:num>
                        <m:r>
                          <a:rPr lang="es-CL" i="1">
                            <a:latin typeface="Cambria Math" panose="02040503050406030204" pitchFamily="18" charset="0"/>
                          </a:rPr>
                          <m:t>1</m:t>
                        </m:r>
                      </m:num>
                      <m:den>
                        <m:r>
                          <a:rPr lang="es-CL" b="0" i="1" smtClean="0">
                            <a:latin typeface="Cambria Math" panose="02040503050406030204" pitchFamily="18" charset="0"/>
                          </a:rPr>
                          <m:t>2</m:t>
                        </m:r>
                      </m:den>
                    </m:f>
                    <m:nary>
                      <m:naryPr>
                        <m:limLoc m:val="undOvr"/>
                        <m:subHide m:val="on"/>
                        <m:supHide m:val="on"/>
                        <m:ctrlPr>
                          <a:rPr lang="es-CL" i="1">
                            <a:latin typeface="Cambria Math" panose="02040503050406030204" pitchFamily="18" charset="0"/>
                          </a:rPr>
                        </m:ctrlPr>
                      </m:naryPr>
                      <m:sub/>
                      <m:sup/>
                      <m:e>
                        <m:sSup>
                          <m:sSupPr>
                            <m:ctrlPr>
                              <a:rPr lang="es-CL" i="1" smtClean="0">
                                <a:latin typeface="Cambria Math" panose="02040503050406030204" pitchFamily="18" charset="0"/>
                              </a:rPr>
                            </m:ctrlPr>
                          </m:sSupPr>
                          <m:e>
                            <m:r>
                              <a:rPr lang="es-CL" b="0" i="1" smtClean="0">
                                <a:latin typeface="Cambria Math" panose="02040503050406030204" pitchFamily="18" charset="0"/>
                              </a:rPr>
                              <m:t>𝑒</m:t>
                            </m:r>
                          </m:e>
                          <m:sup>
                            <m:r>
                              <a:rPr lang="es-CL" b="0" i="1" smtClean="0">
                                <a:latin typeface="Cambria Math" panose="02040503050406030204" pitchFamily="18" charset="0"/>
                              </a:rPr>
                              <m:t>𝑢</m:t>
                            </m:r>
                          </m:sup>
                        </m:sSup>
                      </m:e>
                    </m:nary>
                    <m:r>
                      <a:rPr lang="es-CL" i="1">
                        <a:latin typeface="Cambria Math" panose="02040503050406030204" pitchFamily="18" charset="0"/>
                      </a:rPr>
                      <m:t> </m:t>
                    </m:r>
                    <m:r>
                      <a:rPr lang="es-CL" i="1">
                        <a:latin typeface="Cambria Math" panose="02040503050406030204" pitchFamily="18" charset="0"/>
                      </a:rPr>
                      <m:t>𝑑𝑢</m:t>
                    </m:r>
                    <m:r>
                      <a:rPr lang="es-CL" i="1">
                        <a:latin typeface="Cambria Math" panose="02040503050406030204" pitchFamily="18" charset="0"/>
                      </a:rPr>
                      <m:t>= </m:t>
                    </m:r>
                    <m:f>
                      <m:fPr>
                        <m:ctrlPr>
                          <a:rPr lang="es-CL" i="1">
                            <a:latin typeface="Cambria Math" panose="02040503050406030204" pitchFamily="18" charset="0"/>
                          </a:rPr>
                        </m:ctrlPr>
                      </m:fPr>
                      <m:num>
                        <m:r>
                          <a:rPr lang="es-CL" i="1">
                            <a:latin typeface="Cambria Math" panose="02040503050406030204" pitchFamily="18" charset="0"/>
                          </a:rPr>
                          <m:t>1</m:t>
                        </m:r>
                      </m:num>
                      <m:den>
                        <m:r>
                          <a:rPr lang="es-CL" b="0" i="1" smtClean="0">
                            <a:latin typeface="Cambria Math" panose="02040503050406030204" pitchFamily="18" charset="0"/>
                          </a:rPr>
                          <m:t>2</m:t>
                        </m:r>
                      </m:den>
                    </m:f>
                    <m:sSup>
                      <m:sSupPr>
                        <m:ctrlPr>
                          <a:rPr lang="es-CL" i="1" smtClean="0">
                            <a:latin typeface="Cambria Math" panose="02040503050406030204" pitchFamily="18" charset="0"/>
                          </a:rPr>
                        </m:ctrlPr>
                      </m:sSupPr>
                      <m:e>
                        <m:r>
                          <a:rPr lang="es-CL" b="0" i="1" smtClean="0">
                            <a:latin typeface="Cambria Math" panose="02040503050406030204" pitchFamily="18" charset="0"/>
                          </a:rPr>
                          <m:t>𝑒</m:t>
                        </m:r>
                      </m:e>
                      <m:sup>
                        <m:r>
                          <a:rPr lang="es-CL" b="0" i="1" smtClean="0">
                            <a:latin typeface="Cambria Math" panose="02040503050406030204" pitchFamily="18" charset="0"/>
                          </a:rPr>
                          <m:t>𝑢</m:t>
                        </m:r>
                      </m:sup>
                    </m:sSup>
                    <m:r>
                      <a:rPr lang="es-CL" i="1">
                        <a:latin typeface="Cambria Math" panose="02040503050406030204" pitchFamily="18" charset="0"/>
                      </a:rPr>
                      <m:t>  </m:t>
                    </m:r>
                  </m:oMath>
                </a14:m>
                <a:r>
                  <a:rPr lang="es-CL" dirty="0"/>
                  <a:t>. Entonces:</a:t>
                </a:r>
              </a:p>
              <a:p>
                <a14:m>
                  <m:oMath xmlns:m="http://schemas.openxmlformats.org/officeDocument/2006/math">
                    <m:nary>
                      <m:naryPr>
                        <m:limLoc m:val="undOvr"/>
                        <m:subHide m:val="on"/>
                        <m:supHide m:val="on"/>
                        <m:ctrlPr>
                          <a:rPr lang="es-CL" i="1">
                            <a:latin typeface="Cambria Math" panose="02040503050406030204" pitchFamily="18" charset="0"/>
                          </a:rPr>
                        </m:ctrlPr>
                      </m:naryPr>
                      <m:sub/>
                      <m:sup/>
                      <m:e>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2</m:t>
                            </m:r>
                            <m:r>
                              <a:rPr lang="es-CL" i="1">
                                <a:latin typeface="Cambria Math" panose="02040503050406030204" pitchFamily="18" charset="0"/>
                              </a:rPr>
                              <m:t>𝑥</m:t>
                            </m:r>
                          </m:sup>
                        </m:sSup>
                        <m:r>
                          <a:rPr lang="es-CL" i="1">
                            <a:latin typeface="Cambria Math" panose="02040503050406030204" pitchFamily="18" charset="0"/>
                          </a:rPr>
                          <m:t>𝑑𝑥</m:t>
                        </m:r>
                      </m:e>
                    </m:nary>
                    <m:r>
                      <a:rPr lang="es-CL" i="1">
                        <a:latin typeface="Cambria Math" panose="02040503050406030204" pitchFamily="18" charset="0"/>
                      </a:rPr>
                      <m:t>=  </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2</m:t>
                        </m:r>
                        <m:r>
                          <a:rPr lang="es-CL" i="1">
                            <a:latin typeface="Cambria Math" panose="02040503050406030204" pitchFamily="18" charset="0"/>
                          </a:rPr>
                          <m:t>𝑥</m:t>
                        </m:r>
                      </m:sup>
                    </m:sSup>
                    <m:r>
                      <a:rPr lang="es-CL" i="1">
                        <a:latin typeface="Cambria Math" panose="02040503050406030204" pitchFamily="18" charset="0"/>
                      </a:rPr>
                      <m:t>+</m:t>
                    </m:r>
                    <m:r>
                      <a:rPr lang="es-CL" b="0" i="1" smtClean="0">
                        <a:latin typeface="Cambria Math" panose="02040503050406030204" pitchFamily="18" charset="0"/>
                      </a:rPr>
                      <m:t>𝐶</m:t>
                    </m:r>
                  </m:oMath>
                </a14:m>
                <a:r>
                  <a:rPr lang="es-CL" dirty="0"/>
                  <a:t> </a:t>
                </a:r>
              </a:p>
              <a:p>
                <a:r>
                  <a:rPr lang="es-CL" dirty="0"/>
                  <a:t>4)</a:t>
                </a:r>
                <a14:m>
                  <m:oMath xmlns:m="http://schemas.openxmlformats.org/officeDocument/2006/math">
                    <m:nary>
                      <m:naryPr>
                        <m:limLoc m:val="undOvr"/>
                        <m:subHide m:val="on"/>
                        <m:supHide m:val="on"/>
                        <m:ctrlPr>
                          <a:rPr lang="es-CL" i="1">
                            <a:latin typeface="Cambria Math" panose="02040503050406030204" pitchFamily="18" charset="0"/>
                          </a:rPr>
                        </m:ctrlPr>
                      </m:naryPr>
                      <m:sub/>
                      <m:sup/>
                      <m:e>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𝑥</m:t>
                            </m:r>
                            <m:r>
                              <a:rPr lang="es-CL" i="1">
                                <a:latin typeface="Cambria Math" panose="02040503050406030204" pitchFamily="18" charset="0"/>
                              </a:rPr>
                              <m:t>+1</m:t>
                            </m:r>
                          </m:den>
                        </m:f>
                        <m:r>
                          <a:rPr lang="es-CL" i="1">
                            <a:latin typeface="Cambria Math" panose="02040503050406030204" pitchFamily="18" charset="0"/>
                          </a:rPr>
                          <m:t>𝑑𝑥</m:t>
                        </m:r>
                      </m:e>
                    </m:nary>
                    <m:r>
                      <a:rPr lang="es-CL" i="1">
                        <a:latin typeface="Cambria Math" panose="02040503050406030204" pitchFamily="18" charset="0"/>
                      </a:rPr>
                      <m:t>=</m:t>
                    </m:r>
                    <m:r>
                      <a:rPr lang="es-CL" b="0" i="1" smtClean="0">
                        <a:latin typeface="Cambria Math" panose="02040503050406030204" pitchFamily="18" charset="0"/>
                      </a:rPr>
                      <m:t>? </m:t>
                    </m:r>
                  </m:oMath>
                </a14:m>
                <a:r>
                  <a:rPr lang="es-CL" dirty="0"/>
                  <a:t> , hacemos  </a:t>
                </a:r>
                <a14:m>
                  <m:oMath xmlns:m="http://schemas.openxmlformats.org/officeDocument/2006/math">
                    <m:r>
                      <a:rPr lang="es-CL" i="1">
                        <a:latin typeface="Cambria Math" panose="02040503050406030204" pitchFamily="18" charset="0"/>
                      </a:rPr>
                      <m:t>𝑢</m:t>
                    </m:r>
                    <m:r>
                      <a:rPr lang="es-CL" i="1">
                        <a:latin typeface="Cambria Math" panose="02040503050406030204" pitchFamily="18" charset="0"/>
                      </a:rPr>
                      <m:t>=</m:t>
                    </m:r>
                    <m:r>
                      <a:rPr lang="es-CL" b="0" i="1" smtClean="0">
                        <a:latin typeface="Cambria Math" panose="02040503050406030204" pitchFamily="18" charset="0"/>
                      </a:rPr>
                      <m:t>𝑥</m:t>
                    </m:r>
                    <m:r>
                      <a:rPr lang="es-CL" b="0" i="1" smtClean="0">
                        <a:latin typeface="Cambria Math" panose="02040503050406030204" pitchFamily="18" charset="0"/>
                      </a:rPr>
                      <m:t>+1 , </m:t>
                    </m:r>
                    <m:r>
                      <a:rPr lang="es-CL" i="1">
                        <a:latin typeface="Cambria Math" panose="02040503050406030204" pitchFamily="18" charset="0"/>
                      </a:rPr>
                      <m:t>𝑑𝑢</m:t>
                    </m:r>
                    <m:r>
                      <a:rPr lang="es-CL" i="1">
                        <a:latin typeface="Cambria Math" panose="02040503050406030204" pitchFamily="18" charset="0"/>
                      </a:rPr>
                      <m:t>=</m:t>
                    </m:r>
                    <m:r>
                      <a:rPr lang="es-CL" i="1">
                        <a:latin typeface="Cambria Math" panose="02040503050406030204" pitchFamily="18" charset="0"/>
                      </a:rPr>
                      <m:t>𝑑𝑥</m:t>
                    </m:r>
                  </m:oMath>
                </a14:m>
                <a:r>
                  <a:rPr lang="es-CL" dirty="0"/>
                  <a:t> , </a:t>
                </a:r>
                <a14:m>
                  <m:oMath xmlns:m="http://schemas.openxmlformats.org/officeDocument/2006/math">
                    <m:nary>
                      <m:naryPr>
                        <m:limLoc m:val="undOvr"/>
                        <m:subHide m:val="on"/>
                        <m:supHide m:val="on"/>
                        <m:ctrlPr>
                          <a:rPr lang="es-CL" i="1">
                            <a:latin typeface="Cambria Math" panose="02040503050406030204" pitchFamily="18" charset="0"/>
                          </a:rPr>
                        </m:ctrlPr>
                      </m:naryPr>
                      <m:sub/>
                      <m:sup/>
                      <m:e>
                        <m:f>
                          <m:fPr>
                            <m:ctrlPr>
                              <a:rPr lang="es-CL"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𝑢</m:t>
                            </m:r>
                          </m:den>
                        </m:f>
                      </m:e>
                    </m:nary>
                    <m:r>
                      <a:rPr lang="es-CL" i="1">
                        <a:latin typeface="Cambria Math" panose="02040503050406030204" pitchFamily="18" charset="0"/>
                      </a:rPr>
                      <m:t> </m:t>
                    </m:r>
                    <m:r>
                      <a:rPr lang="es-CL" i="1">
                        <a:latin typeface="Cambria Math" panose="02040503050406030204" pitchFamily="18" charset="0"/>
                      </a:rPr>
                      <m:t>𝑑𝑢</m:t>
                    </m:r>
                    <m:r>
                      <a:rPr lang="es-CL" i="1">
                        <a:latin typeface="Cambria Math" panose="02040503050406030204" pitchFamily="18" charset="0"/>
                      </a:rPr>
                      <m:t>=</m:t>
                    </m:r>
                    <m:r>
                      <a:rPr lang="es-CL" b="0" i="1" smtClean="0">
                        <a:latin typeface="Cambria Math" panose="02040503050406030204" pitchFamily="18" charset="0"/>
                      </a:rPr>
                      <m:t>𝐿𝑛𝑢</m:t>
                    </m:r>
                  </m:oMath>
                </a14:m>
                <a:r>
                  <a:rPr lang="es-CL" dirty="0"/>
                  <a:t>. Entonces:</a:t>
                </a:r>
              </a:p>
              <a:p>
                <a14:m>
                  <m:oMath xmlns:m="http://schemas.openxmlformats.org/officeDocument/2006/math">
                    <m:nary>
                      <m:naryPr>
                        <m:limLoc m:val="undOvr"/>
                        <m:subHide m:val="on"/>
                        <m:supHide m:val="on"/>
                        <m:ctrlPr>
                          <a:rPr lang="es-CL" i="1">
                            <a:latin typeface="Cambria Math" panose="02040503050406030204" pitchFamily="18" charset="0"/>
                          </a:rPr>
                        </m:ctrlPr>
                      </m:naryPr>
                      <m:sub/>
                      <m:sup/>
                      <m:e>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𝑥</m:t>
                            </m:r>
                            <m:r>
                              <a:rPr lang="es-CL" i="1">
                                <a:latin typeface="Cambria Math" panose="02040503050406030204" pitchFamily="18" charset="0"/>
                              </a:rPr>
                              <m:t>+1</m:t>
                            </m:r>
                          </m:den>
                        </m:f>
                        <m:r>
                          <a:rPr lang="es-CL" i="1">
                            <a:latin typeface="Cambria Math" panose="02040503050406030204" pitchFamily="18" charset="0"/>
                          </a:rPr>
                          <m:t>𝑑𝑥</m:t>
                        </m:r>
                      </m:e>
                    </m:nary>
                    <m:r>
                      <a:rPr lang="es-CL" i="1">
                        <a:latin typeface="Cambria Math" panose="02040503050406030204" pitchFamily="18" charset="0"/>
                      </a:rPr>
                      <m:t>=</m:t>
                    </m:r>
                    <m:r>
                      <a:rPr lang="es-CL" i="1">
                        <a:latin typeface="Cambria Math" panose="02040503050406030204" pitchFamily="18" charset="0"/>
                      </a:rPr>
                      <m:t>𝐿𝑛</m:t>
                    </m:r>
                    <m:d>
                      <m:dPr>
                        <m:begChr m:val="|"/>
                        <m:endChr m:val="|"/>
                        <m:ctrlPr>
                          <a:rPr lang="es-CL" i="1">
                            <a:latin typeface="Cambria Math" panose="02040503050406030204" pitchFamily="18" charset="0"/>
                          </a:rPr>
                        </m:ctrlPr>
                      </m:dPr>
                      <m:e>
                        <m:r>
                          <a:rPr lang="es-CL" i="1">
                            <a:latin typeface="Cambria Math" panose="02040503050406030204" pitchFamily="18" charset="0"/>
                          </a:rPr>
                          <m:t>𝑥</m:t>
                        </m:r>
                        <m:r>
                          <a:rPr lang="es-CL" i="1">
                            <a:latin typeface="Cambria Math" panose="02040503050406030204" pitchFamily="18" charset="0"/>
                          </a:rPr>
                          <m:t>+1</m:t>
                        </m:r>
                      </m:e>
                    </m:d>
                    <m:r>
                      <a:rPr lang="es-CL" i="1">
                        <a:latin typeface="Cambria Math" panose="02040503050406030204" pitchFamily="18" charset="0"/>
                      </a:rPr>
                      <m:t>+</m:t>
                    </m:r>
                    <m:r>
                      <a:rPr lang="es-CL" b="0" i="1" smtClean="0">
                        <a:latin typeface="Cambria Math" panose="02040503050406030204" pitchFamily="18" charset="0"/>
                      </a:rPr>
                      <m:t>𝐶</m:t>
                    </m:r>
                  </m:oMath>
                </a14:m>
                <a:r>
                  <a:rPr lang="es-CL" dirty="0"/>
                  <a:t> </a:t>
                </a:r>
              </a:p>
              <a:p>
                <a:r>
                  <a:rPr lang="es-CL" dirty="0"/>
                  <a:t> </a:t>
                </a:r>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388589" y="301232"/>
                <a:ext cx="11327161" cy="5516638"/>
              </a:xfrm>
              <a:blipFill>
                <a:blip r:embed="rId2"/>
                <a:stretch>
                  <a:fillRect l="-1830" t="-552" b="-4751"/>
                </a:stretch>
              </a:blipFill>
            </p:spPr>
            <p:txBody>
              <a:bodyPr/>
              <a:lstStyle/>
              <a:p>
                <a:r>
                  <a:rPr lang="es-CL">
                    <a:noFill/>
                  </a:rPr>
                  <a:t> </a:t>
                </a:r>
              </a:p>
            </p:txBody>
          </p:sp>
        </mc:Fallback>
      </mc:AlternateContent>
    </p:spTree>
    <p:extLst>
      <p:ext uri="{BB962C8B-B14F-4D97-AF65-F5344CB8AC3E}">
        <p14:creationId xmlns:p14="http://schemas.microsoft.com/office/powerpoint/2010/main" val="208068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320009" y="301232"/>
                <a:ext cx="11338591" cy="4647958"/>
              </a:xfrm>
            </p:spPr>
            <p:txBody>
              <a:bodyPr>
                <a:normAutofit fontScale="92500" lnSpcReduction="20000"/>
              </a:bodyPr>
              <a:lstStyle/>
              <a:p>
                <a:r>
                  <a:rPr lang="es-CL" sz="2800" dirty="0"/>
                  <a:t>Otras veces, hace falta echarle imaginación. 	Como por ejemplo en las siguientes:</a:t>
                </a:r>
              </a:p>
              <a:p>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r>
                          <a:rPr lang="es-CL" sz="2800" i="1">
                            <a:latin typeface="Cambria Math" panose="02040503050406030204" pitchFamily="18" charset="0"/>
                          </a:rPr>
                          <m:t>((1+</m:t>
                        </m:r>
                        <m:func>
                          <m:funcPr>
                            <m:ctrlPr>
                              <a:rPr lang="es-CL" sz="2800" i="1">
                                <a:latin typeface="Cambria Math" panose="02040503050406030204" pitchFamily="18" charset="0"/>
                              </a:rPr>
                            </m:ctrlPr>
                          </m:funcPr>
                          <m:fName>
                            <m:r>
                              <m:rPr>
                                <m:sty m:val="p"/>
                              </m:rPr>
                              <a:rPr lang="es-CL" sz="2800">
                                <a:latin typeface="Cambria Math" panose="02040503050406030204" pitchFamily="18" charset="0"/>
                              </a:rPr>
                              <m:t>tan</m:t>
                            </m:r>
                          </m:fName>
                          <m:e>
                            <m:r>
                              <a:rPr lang="es-CL" sz="2800" i="1">
                                <a:latin typeface="Cambria Math" panose="02040503050406030204" pitchFamily="18" charset="0"/>
                              </a:rPr>
                              <m:t>(</m:t>
                            </m:r>
                            <m:r>
                              <a:rPr lang="es-CL" sz="2800" i="1">
                                <a:latin typeface="Cambria Math" panose="02040503050406030204" pitchFamily="18" charset="0"/>
                              </a:rPr>
                              <m:t>𝑥</m:t>
                            </m:r>
                            <m:r>
                              <a:rPr lang="es-CL" sz="2800" i="1">
                                <a:latin typeface="Cambria Math" panose="02040503050406030204" pitchFamily="18" charset="0"/>
                              </a:rPr>
                              <m:t>−1))</m:t>
                            </m:r>
                            <m:r>
                              <a:rPr lang="es-CL" sz="2800" i="1">
                                <a:latin typeface="Cambria Math" panose="02040503050406030204" pitchFamily="18" charset="0"/>
                              </a:rPr>
                              <m:t>𝑑𝑥</m:t>
                            </m:r>
                          </m:e>
                        </m:func>
                      </m:e>
                    </m:nary>
                  </m:oMath>
                </a14:m>
                <a:endParaRPr lang="es-CL" sz="2800" dirty="0"/>
              </a:p>
              <a:p>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r>
                          <a:rPr lang="es-CL" sz="2800" i="1">
                            <a:latin typeface="Cambria Math" panose="02040503050406030204" pitchFamily="18" charset="0"/>
                          </a:rPr>
                          <m:t>1</m:t>
                        </m:r>
                        <m:r>
                          <a:rPr lang="es-CL" sz="2800" b="0" i="1" smtClean="0">
                            <a:latin typeface="Cambria Math" panose="02040503050406030204" pitchFamily="18" charset="0"/>
                          </a:rPr>
                          <m:t>𝑑𝑥</m:t>
                        </m:r>
                        <m:r>
                          <a:rPr lang="es-CL" sz="2800" i="1">
                            <a:latin typeface="Cambria Math" panose="02040503050406030204" pitchFamily="18" charset="0"/>
                          </a:rPr>
                          <m:t>+</m:t>
                        </m:r>
                      </m:e>
                    </m:nary>
                    <m:nary>
                      <m:naryPr>
                        <m:limLoc m:val="undOvr"/>
                        <m:subHide m:val="on"/>
                        <m:supHide m:val="on"/>
                        <m:ctrlPr>
                          <a:rPr lang="es-CL" sz="2800" i="1">
                            <a:latin typeface="Cambria Math" panose="02040503050406030204" pitchFamily="18" charset="0"/>
                          </a:rPr>
                        </m:ctrlPr>
                      </m:naryPr>
                      <m:sub/>
                      <m:sup/>
                      <m:e>
                        <m:r>
                          <a:rPr lang="es-CL" sz="2800" i="1">
                            <a:latin typeface="Cambria Math" panose="02040503050406030204" pitchFamily="18" charset="0"/>
                          </a:rPr>
                          <m:t>𝑡𝑎𝑔</m:t>
                        </m:r>
                        <m:d>
                          <m:dPr>
                            <m:ctrlPr>
                              <a:rPr lang="es-CL" sz="2800" i="1">
                                <a:latin typeface="Cambria Math" panose="02040503050406030204" pitchFamily="18" charset="0"/>
                              </a:rPr>
                            </m:ctrlPr>
                          </m:dPr>
                          <m:e>
                            <m:r>
                              <a:rPr lang="es-CL" sz="2800" i="1">
                                <a:latin typeface="Cambria Math" panose="02040503050406030204" pitchFamily="18" charset="0"/>
                              </a:rPr>
                              <m:t>𝑥</m:t>
                            </m:r>
                            <m:r>
                              <a:rPr lang="es-CL" sz="2800" i="1">
                                <a:latin typeface="Cambria Math" panose="02040503050406030204" pitchFamily="18" charset="0"/>
                              </a:rPr>
                              <m:t>−1</m:t>
                            </m:r>
                          </m:e>
                        </m:d>
                        <m:r>
                          <a:rPr lang="es-CL" sz="2800" i="1">
                            <a:latin typeface="Cambria Math" panose="02040503050406030204" pitchFamily="18" charset="0"/>
                          </a:rPr>
                          <m:t>𝑑𝑥</m:t>
                        </m:r>
                      </m:e>
                    </m:nary>
                  </m:oMath>
                </a14:m>
                <a:endParaRPr lang="es-CL" sz="2800" dirty="0"/>
              </a:p>
              <a:p>
                <a:r>
                  <a:rPr lang="es-CL" sz="2800" dirty="0"/>
                  <a:t>Hacemos </a:t>
                </a:r>
                <a14:m>
                  <m:oMath xmlns:m="http://schemas.openxmlformats.org/officeDocument/2006/math">
                    <m:r>
                      <a:rPr lang="es-CL" sz="2800" b="0" i="1" smtClean="0">
                        <a:latin typeface="Cambria Math" panose="02040503050406030204" pitchFamily="18" charset="0"/>
                      </a:rPr>
                      <m:t>𝑢</m:t>
                    </m:r>
                    <m:r>
                      <a:rPr lang="es-CL" sz="2800" b="0" i="1" smtClean="0">
                        <a:latin typeface="Cambria Math" panose="02040503050406030204" pitchFamily="18" charset="0"/>
                      </a:rPr>
                      <m:t>=</m:t>
                    </m:r>
                    <m:r>
                      <a:rPr lang="es-CL" sz="2800" b="0" i="1" smtClean="0">
                        <a:latin typeface="Cambria Math" panose="02040503050406030204" pitchFamily="18" charset="0"/>
                      </a:rPr>
                      <m:t>𝑥</m:t>
                    </m:r>
                    <m:r>
                      <a:rPr lang="es-CL" sz="2800" b="0" i="1" smtClean="0">
                        <a:latin typeface="Cambria Math" panose="02040503050406030204" pitchFamily="18" charset="0"/>
                      </a:rPr>
                      <m:t>−1    ,  </m:t>
                    </m:r>
                    <m:r>
                      <a:rPr lang="es-CL" sz="2800" b="0" i="1" smtClean="0">
                        <a:latin typeface="Cambria Math" panose="02040503050406030204" pitchFamily="18" charset="0"/>
                      </a:rPr>
                      <m:t>𝑑𝑢</m:t>
                    </m:r>
                    <m:r>
                      <a:rPr lang="es-CL" sz="2800" b="0" i="1" smtClean="0">
                        <a:latin typeface="Cambria Math" panose="02040503050406030204" pitchFamily="18" charset="0"/>
                      </a:rPr>
                      <m:t>=</m:t>
                    </m:r>
                    <m:r>
                      <a:rPr lang="es-CL" sz="2800" b="0" i="1" smtClean="0">
                        <a:latin typeface="Cambria Math" panose="02040503050406030204" pitchFamily="18" charset="0"/>
                      </a:rPr>
                      <m:t>𝑑𝑥</m:t>
                    </m:r>
                  </m:oMath>
                </a14:m>
                <a:endParaRPr lang="es-CL" sz="2800" dirty="0"/>
              </a:p>
              <a:p>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r>
                          <a:rPr lang="es-CL" sz="2800" i="1">
                            <a:latin typeface="Cambria Math" panose="02040503050406030204" pitchFamily="18" charset="0"/>
                          </a:rPr>
                          <m:t>1</m:t>
                        </m:r>
                        <m:r>
                          <a:rPr lang="es-CL" sz="2800" i="1">
                            <a:latin typeface="Cambria Math" panose="02040503050406030204" pitchFamily="18" charset="0"/>
                          </a:rPr>
                          <m:t>𝑑𝑥</m:t>
                        </m:r>
                        <m:r>
                          <a:rPr lang="es-CL" sz="2800" i="1">
                            <a:latin typeface="Cambria Math" panose="02040503050406030204" pitchFamily="18" charset="0"/>
                          </a:rPr>
                          <m:t>+</m:t>
                        </m:r>
                      </m:e>
                    </m:nary>
                    <m:nary>
                      <m:naryPr>
                        <m:limLoc m:val="undOvr"/>
                        <m:subHide m:val="on"/>
                        <m:supHide m:val="on"/>
                        <m:ctrlPr>
                          <a:rPr lang="es-CL" sz="2800" i="1">
                            <a:latin typeface="Cambria Math" panose="02040503050406030204" pitchFamily="18" charset="0"/>
                          </a:rPr>
                        </m:ctrlPr>
                      </m:naryPr>
                      <m:sub/>
                      <m:sup/>
                      <m:e>
                        <m:r>
                          <a:rPr lang="es-CL" sz="2800" i="1">
                            <a:latin typeface="Cambria Math" panose="02040503050406030204" pitchFamily="18" charset="0"/>
                          </a:rPr>
                          <m:t>𝑡𝑎𝑔</m:t>
                        </m:r>
                        <m:r>
                          <a:rPr lang="es-CL" sz="2800" b="0" i="1" smtClean="0">
                            <a:latin typeface="Cambria Math" panose="02040503050406030204" pitchFamily="18" charset="0"/>
                          </a:rPr>
                          <m:t>𝑢</m:t>
                        </m:r>
                        <m:r>
                          <a:rPr lang="es-CL" sz="2800" i="1">
                            <a:latin typeface="Cambria Math" panose="02040503050406030204" pitchFamily="18" charset="0"/>
                          </a:rPr>
                          <m:t>𝑑</m:t>
                        </m:r>
                        <m:r>
                          <a:rPr lang="es-CL" sz="2800" b="0" i="1" smtClean="0">
                            <a:latin typeface="Cambria Math" panose="02040503050406030204" pitchFamily="18" charset="0"/>
                          </a:rPr>
                          <m:t>𝑢</m:t>
                        </m:r>
                      </m:e>
                    </m:nary>
                    <m:r>
                      <a:rPr lang="es-CL" sz="2800" b="0" i="1" smtClean="0">
                        <a:latin typeface="Cambria Math" panose="02040503050406030204" pitchFamily="18" charset="0"/>
                      </a:rPr>
                      <m:t> =</m:t>
                    </m:r>
                    <m:r>
                      <a:rPr lang="es-CL" sz="2800" b="0" i="1" smtClean="0">
                        <a:latin typeface="Cambria Math" panose="02040503050406030204" pitchFamily="18" charset="0"/>
                      </a:rPr>
                      <m:t>𝑥</m:t>
                    </m:r>
                    <m:r>
                      <a:rPr lang="es-CL" sz="2800" b="0" i="1" smtClean="0">
                        <a:latin typeface="Cambria Math" panose="02040503050406030204" pitchFamily="18" charset="0"/>
                      </a:rPr>
                      <m:t>+(−</m:t>
                    </m:r>
                    <m:r>
                      <a:rPr lang="es-CL" sz="2800" b="0" i="1" smtClean="0">
                        <a:latin typeface="Cambria Math" panose="02040503050406030204" pitchFamily="18" charset="0"/>
                      </a:rPr>
                      <m:t>𝐿𝑛</m:t>
                    </m:r>
                    <m:d>
                      <m:dPr>
                        <m:ctrlPr>
                          <a:rPr lang="es-CL" sz="2800" b="0" i="1" smtClean="0">
                            <a:latin typeface="Cambria Math" panose="02040503050406030204" pitchFamily="18" charset="0"/>
                          </a:rPr>
                        </m:ctrlPr>
                      </m:dPr>
                      <m:e>
                        <m:r>
                          <a:rPr lang="es-CL" sz="2800" b="0" i="1" smtClean="0">
                            <a:latin typeface="Cambria Math" panose="02040503050406030204" pitchFamily="18" charset="0"/>
                          </a:rPr>
                          <m:t>𝑐𝑜𝑠𝑢</m:t>
                        </m:r>
                      </m:e>
                    </m:d>
                    <m:r>
                      <a:rPr lang="es-CL" sz="2800" b="0" i="1" smtClean="0">
                        <a:latin typeface="Cambria Math" panose="02040503050406030204" pitchFamily="18" charset="0"/>
                      </a:rPr>
                      <m:t>+</m:t>
                    </m:r>
                    <m:r>
                      <a:rPr lang="es-CL" sz="2800" b="0" i="1" smtClean="0">
                        <a:latin typeface="Cambria Math" panose="02040503050406030204" pitchFamily="18" charset="0"/>
                      </a:rPr>
                      <m:t>𝐶</m:t>
                    </m:r>
                    <m:r>
                      <a:rPr lang="es-CL" sz="2800" b="0" i="1" smtClean="0">
                        <a:latin typeface="Cambria Math" panose="02040503050406030204" pitchFamily="18" charset="0"/>
                      </a:rPr>
                      <m:t> </m:t>
                    </m:r>
                  </m:oMath>
                </a14:m>
                <a:endParaRPr lang="es-CL" sz="2800" dirty="0"/>
              </a:p>
              <a:p>
                <a:endParaRPr lang="es-CL" sz="2800" dirty="0"/>
              </a:p>
              <a:p>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r>
                          <a:rPr lang="es-CL" sz="2800" i="1">
                            <a:latin typeface="Cambria Math" panose="02040503050406030204" pitchFamily="18" charset="0"/>
                          </a:rPr>
                          <m:t>((1+</m:t>
                        </m:r>
                        <m:func>
                          <m:funcPr>
                            <m:ctrlPr>
                              <a:rPr lang="es-CL" sz="2800" i="1">
                                <a:latin typeface="Cambria Math" panose="02040503050406030204" pitchFamily="18" charset="0"/>
                              </a:rPr>
                            </m:ctrlPr>
                          </m:funcPr>
                          <m:fName>
                            <m:r>
                              <m:rPr>
                                <m:sty m:val="p"/>
                              </m:rPr>
                              <a:rPr lang="es-CL" sz="2800">
                                <a:latin typeface="Cambria Math" panose="02040503050406030204" pitchFamily="18" charset="0"/>
                              </a:rPr>
                              <m:t>tan</m:t>
                            </m:r>
                          </m:fName>
                          <m:e>
                            <m:r>
                              <a:rPr lang="es-CL" sz="2800" i="1">
                                <a:latin typeface="Cambria Math" panose="02040503050406030204" pitchFamily="18" charset="0"/>
                              </a:rPr>
                              <m:t>(</m:t>
                            </m:r>
                            <m:r>
                              <a:rPr lang="es-CL" sz="2800" i="1">
                                <a:latin typeface="Cambria Math" panose="02040503050406030204" pitchFamily="18" charset="0"/>
                              </a:rPr>
                              <m:t>𝑥</m:t>
                            </m:r>
                            <m:r>
                              <a:rPr lang="es-CL" sz="2800" i="1">
                                <a:latin typeface="Cambria Math" panose="02040503050406030204" pitchFamily="18" charset="0"/>
                              </a:rPr>
                              <m:t>−1))</m:t>
                            </m:r>
                            <m:r>
                              <a:rPr lang="es-CL" sz="2800" i="1">
                                <a:latin typeface="Cambria Math" panose="02040503050406030204" pitchFamily="18" charset="0"/>
                              </a:rPr>
                              <m:t>𝑑𝑥</m:t>
                            </m:r>
                          </m:e>
                        </m:func>
                      </m:e>
                    </m:nary>
                    <m:r>
                      <a:rPr lang="es-CL" sz="2800" b="0" i="1" smtClean="0">
                        <a:latin typeface="Cambria Math" panose="02040503050406030204" pitchFamily="18" charset="0"/>
                      </a:rPr>
                      <m:t>=</m:t>
                    </m:r>
                  </m:oMath>
                </a14:m>
                <a:r>
                  <a:rPr lang="es-CL" sz="2800" dirty="0"/>
                  <a:t> </a:t>
                </a:r>
                <a14:m>
                  <m:oMath xmlns:m="http://schemas.openxmlformats.org/officeDocument/2006/math">
                    <m:r>
                      <a:rPr lang="es-CL" sz="2800" i="1">
                        <a:latin typeface="Cambria Math" panose="02040503050406030204" pitchFamily="18" charset="0"/>
                      </a:rPr>
                      <m:t>𝑥</m:t>
                    </m:r>
                    <m:r>
                      <a:rPr lang="es-CL" sz="2800" i="1">
                        <a:latin typeface="Cambria Math" panose="02040503050406030204" pitchFamily="18" charset="0"/>
                      </a:rPr>
                      <m:t>−</m:t>
                    </m:r>
                    <m:r>
                      <a:rPr lang="es-CL" sz="2800" i="1">
                        <a:latin typeface="Cambria Math" panose="02040503050406030204" pitchFamily="18" charset="0"/>
                      </a:rPr>
                      <m:t>𝐿𝑛</m:t>
                    </m:r>
                    <m:d>
                      <m:dPr>
                        <m:ctrlPr>
                          <a:rPr lang="es-CL" sz="2800" i="1">
                            <a:latin typeface="Cambria Math" panose="02040503050406030204" pitchFamily="18" charset="0"/>
                          </a:rPr>
                        </m:ctrlPr>
                      </m:dPr>
                      <m:e>
                        <m:r>
                          <m:rPr>
                            <m:sty m:val="p"/>
                          </m:rPr>
                          <a:rPr lang="es-CL" sz="2800" i="0">
                            <a:latin typeface="Cambria Math" panose="02040503050406030204" pitchFamily="18" charset="0"/>
                          </a:rPr>
                          <m:t>cos</m:t>
                        </m:r>
                        <m:r>
                          <a:rPr lang="es-CL" sz="2800" b="0" i="1" smtClean="0">
                            <a:latin typeface="Cambria Math" panose="02040503050406030204" pitchFamily="18" charset="0"/>
                          </a:rPr>
                          <m:t>⁡(</m:t>
                        </m:r>
                        <m:r>
                          <a:rPr lang="es-CL" sz="2800" b="0" i="1" smtClean="0">
                            <a:latin typeface="Cambria Math" panose="02040503050406030204" pitchFamily="18" charset="0"/>
                          </a:rPr>
                          <m:t>𝑥</m:t>
                        </m:r>
                        <m:r>
                          <a:rPr lang="es-CL" sz="2800" b="0" i="1" smtClean="0">
                            <a:latin typeface="Cambria Math" panose="02040503050406030204" pitchFamily="18" charset="0"/>
                          </a:rPr>
                          <m:t>−1)</m:t>
                        </m:r>
                      </m:e>
                    </m:d>
                    <m:r>
                      <a:rPr lang="es-CL" sz="2800" i="1">
                        <a:latin typeface="Cambria Math" panose="02040503050406030204" pitchFamily="18" charset="0"/>
                      </a:rPr>
                      <m:t>+</m:t>
                    </m:r>
                    <m:r>
                      <a:rPr lang="es-CL" sz="2800" i="1">
                        <a:latin typeface="Cambria Math" panose="02040503050406030204" pitchFamily="18" charset="0"/>
                      </a:rPr>
                      <m:t>𝐶</m:t>
                    </m:r>
                    <m:r>
                      <a:rPr lang="es-CL" sz="2800" i="1">
                        <a:latin typeface="Cambria Math" panose="02040503050406030204" pitchFamily="18" charset="0"/>
                      </a:rPr>
                      <m:t> </m:t>
                    </m:r>
                  </m:oMath>
                </a14:m>
                <a:endParaRPr lang="es-CL" sz="2800" dirty="0"/>
              </a:p>
              <a:p>
                <a:endParaRPr lang="es-CL" sz="2800" dirty="0"/>
              </a:p>
              <a:p>
                <a:endParaRPr lang="es-CL" sz="28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320009" y="301232"/>
                <a:ext cx="11338591" cy="4647958"/>
              </a:xfrm>
              <a:blipFill>
                <a:blip r:embed="rId2"/>
                <a:stretch>
                  <a:fillRect l="-806" t="-1180"/>
                </a:stretch>
              </a:blipFill>
            </p:spPr>
            <p:txBody>
              <a:bodyPr/>
              <a:lstStyle/>
              <a:p>
                <a:r>
                  <a:rPr lang="es-CL">
                    <a:noFill/>
                  </a:rPr>
                  <a:t> </a:t>
                </a:r>
              </a:p>
            </p:txBody>
          </p:sp>
        </mc:Fallback>
      </mc:AlternateContent>
      <p:pic>
        <p:nvPicPr>
          <p:cNvPr id="2" name="Imagen 1"/>
          <p:cNvPicPr>
            <a:picLocks noChangeAspect="1"/>
          </p:cNvPicPr>
          <p:nvPr/>
        </p:nvPicPr>
        <p:blipFill>
          <a:blip r:embed="rId3"/>
          <a:stretch>
            <a:fillRect/>
          </a:stretch>
        </p:blipFill>
        <p:spPr>
          <a:xfrm>
            <a:off x="7353300" y="1096327"/>
            <a:ext cx="4457700" cy="847725"/>
          </a:xfrm>
          <a:prstGeom prst="rect">
            <a:avLst/>
          </a:prstGeom>
        </p:spPr>
      </p:pic>
    </p:spTree>
    <p:extLst>
      <p:ext uri="{BB962C8B-B14F-4D97-AF65-F5344CB8AC3E}">
        <p14:creationId xmlns:p14="http://schemas.microsoft.com/office/powerpoint/2010/main" val="3370689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02889" y="449822"/>
                <a:ext cx="9603275" cy="5196598"/>
              </a:xfrm>
            </p:spPr>
            <p:txBody>
              <a:bodyPr>
                <a:normAutofit/>
              </a:bodyPr>
              <a:lstStyle/>
              <a:p>
                <a:r>
                  <a:rPr lang="es-CL" b="1" dirty="0"/>
                  <a:t>SEGUNDO METODO: METODO DEL CAMBIO DE VARIABLE	</a:t>
                </a:r>
                <a:endParaRPr lang="es-CL" dirty="0"/>
              </a:p>
              <a:p>
                <a:r>
                  <a:rPr lang="es-CL" dirty="0"/>
                  <a:t>A veces una integral de apariencia difícil se reduce a otra conocida si se cambia adecuadamente la variable de integración. Cuando se hace eso, </a:t>
                </a:r>
                <a:r>
                  <a:rPr lang="es-CL" i="1" dirty="0"/>
                  <a:t>dx</a:t>
                </a:r>
                <a:r>
                  <a:rPr lang="es-CL" dirty="0"/>
                  <a:t> se suele calcular derivando la relación entre </a:t>
                </a:r>
                <a:r>
                  <a:rPr lang="es-CL" i="1" dirty="0"/>
                  <a:t>x</a:t>
                </a:r>
                <a:r>
                  <a:rPr lang="es-CL" dirty="0"/>
                  <a:t> y la nueva variable. Al final debe darse el resultado en términos de la primera variable</a:t>
                </a:r>
                <a:r>
                  <a:rPr lang="es-CL" i="1" dirty="0"/>
                  <a:t>(x).</a:t>
                </a:r>
                <a:endParaRPr lang="es-CL" dirty="0"/>
              </a:p>
              <a:p>
                <a:r>
                  <a:rPr lang="es-CL" dirty="0"/>
                  <a:t>EJEMPLOS</a:t>
                </a:r>
              </a:p>
              <a:p>
                <a14:m>
                  <m:oMath xmlns:m="http://schemas.openxmlformats.org/officeDocument/2006/math">
                    <m:nary>
                      <m:naryPr>
                        <m:limLoc m:val="undOvr"/>
                        <m:subHide m:val="on"/>
                        <m:supHide m:val="on"/>
                        <m:ctrlPr>
                          <a:rPr lang="es-CL" i="1">
                            <a:latin typeface="Cambria Math" panose="02040503050406030204" pitchFamily="18" charset="0"/>
                          </a:rPr>
                        </m:ctrlPr>
                      </m:naryPr>
                      <m:sub/>
                      <m:sup/>
                      <m:e>
                        <m:rad>
                          <m:radPr>
                            <m:degHide m:val="on"/>
                            <m:ctrlPr>
                              <a:rPr lang="es-CL" i="1">
                                <a:latin typeface="Cambria Math" panose="02040503050406030204" pitchFamily="18" charset="0"/>
                              </a:rPr>
                            </m:ctrlPr>
                          </m:radPr>
                          <m:deg/>
                          <m:e>
                            <m:r>
                              <a:rPr lang="es-CL" i="1">
                                <a:latin typeface="Cambria Math" panose="02040503050406030204" pitchFamily="18" charset="0"/>
                              </a:rPr>
                              <m:t>5</m:t>
                            </m:r>
                            <m:r>
                              <a:rPr lang="es-CL" i="1">
                                <a:latin typeface="Cambria Math" panose="02040503050406030204" pitchFamily="18" charset="0"/>
                              </a:rPr>
                              <m:t>𝑥</m:t>
                            </m:r>
                            <m:r>
                              <a:rPr lang="es-CL" i="1">
                                <a:latin typeface="Cambria Math" panose="02040503050406030204" pitchFamily="18" charset="0"/>
                              </a:rPr>
                              <m:t>+3</m:t>
                            </m:r>
                          </m:e>
                        </m:rad>
                        <m:r>
                          <a:rPr lang="es-CL" i="1">
                            <a:latin typeface="Cambria Math" panose="02040503050406030204" pitchFamily="18" charset="0"/>
                          </a:rPr>
                          <m:t> </m:t>
                        </m:r>
                        <m:r>
                          <a:rPr lang="es-CL" i="1">
                            <a:latin typeface="Cambria Math" panose="02040503050406030204" pitchFamily="18" charset="0"/>
                          </a:rPr>
                          <m:t>𝑑𝑥</m:t>
                        </m:r>
                        <m:r>
                          <a:rPr lang="es-CL" i="1">
                            <a:latin typeface="Cambria Math" panose="02040503050406030204" pitchFamily="18" charset="0"/>
                          </a:rPr>
                          <m:t>    </m:t>
                        </m:r>
                      </m:e>
                    </m:nary>
                    <m:r>
                      <a:rPr lang="es-CL" i="1">
                        <a:latin typeface="Cambria Math" panose="02040503050406030204" pitchFamily="18" charset="0"/>
                      </a:rPr>
                      <m:t>    </m:t>
                    </m:r>
                  </m:oMath>
                </a14:m>
                <a:r>
                  <a:rPr lang="es-CL" dirty="0"/>
                  <a:t>Podemos aprovechar el cambio para que desaparezca la raíz del siguiente modo: </a:t>
                </a:r>
                <a14:m>
                  <m:oMath xmlns:m="http://schemas.openxmlformats.org/officeDocument/2006/math">
                    <m:sSup>
                      <m:sSupPr>
                        <m:ctrlPr>
                          <a:rPr lang="es-CL" i="1">
                            <a:latin typeface="Cambria Math" panose="02040503050406030204" pitchFamily="18" charset="0"/>
                          </a:rPr>
                        </m:ctrlPr>
                      </m:sSupPr>
                      <m:e>
                        <m:r>
                          <a:rPr lang="es-CL" i="1">
                            <a:latin typeface="Cambria Math" panose="02040503050406030204" pitchFamily="18" charset="0"/>
                          </a:rPr>
                          <m:t>5</m:t>
                        </m:r>
                        <m:r>
                          <a:rPr lang="es-CL" i="1">
                            <a:latin typeface="Cambria Math" panose="02040503050406030204" pitchFamily="18" charset="0"/>
                          </a:rPr>
                          <m:t>𝑥</m:t>
                        </m:r>
                        <m:r>
                          <a:rPr lang="es-CL" i="1">
                            <a:latin typeface="Cambria Math" panose="02040503050406030204" pitchFamily="18" charset="0"/>
                          </a:rPr>
                          <m:t>+3=</m:t>
                        </m:r>
                        <m:r>
                          <a:rPr lang="es-CL" i="1">
                            <a:latin typeface="Cambria Math" panose="02040503050406030204" pitchFamily="18" charset="0"/>
                          </a:rPr>
                          <m:t>𝑡</m:t>
                        </m:r>
                      </m:e>
                      <m:sup>
                        <m:r>
                          <a:rPr lang="es-CL" i="1">
                            <a:latin typeface="Cambria Math" panose="02040503050406030204" pitchFamily="18" charset="0"/>
                          </a:rPr>
                          <m:t>2</m:t>
                        </m:r>
                      </m:sup>
                    </m:sSup>
                    <m:r>
                      <a:rPr lang="es-CL" i="1">
                        <a:latin typeface="Cambria Math" panose="02040503050406030204" pitchFamily="18" charset="0"/>
                      </a:rPr>
                      <m:t>       5</m:t>
                    </m:r>
                    <m:r>
                      <a:rPr lang="es-CL" i="1">
                        <a:latin typeface="Cambria Math" panose="02040503050406030204" pitchFamily="18" charset="0"/>
                      </a:rPr>
                      <m:t>𝑑𝑥</m:t>
                    </m:r>
                    <m:r>
                      <a:rPr lang="es-CL" i="1">
                        <a:latin typeface="Cambria Math" panose="02040503050406030204" pitchFamily="18" charset="0"/>
                      </a:rPr>
                      <m:t>=2</m:t>
                    </m:r>
                    <m:r>
                      <a:rPr lang="es-CL" i="1">
                        <a:latin typeface="Cambria Math" panose="02040503050406030204" pitchFamily="18" charset="0"/>
                      </a:rPr>
                      <m:t>𝑡𝑑𝑡</m:t>
                    </m:r>
                    <m:r>
                      <a:rPr lang="es-CL" i="1">
                        <a:latin typeface="Cambria Math" panose="02040503050406030204" pitchFamily="18" charset="0"/>
                      </a:rPr>
                      <m:t>       </m:t>
                    </m:r>
                    <m:r>
                      <a:rPr lang="es-CL" i="1">
                        <a:latin typeface="Cambria Math" panose="02040503050406030204" pitchFamily="18" charset="0"/>
                      </a:rPr>
                      <m:t>𝑑𝑥</m:t>
                    </m:r>
                    <m:r>
                      <a:rPr lang="es-CL" i="1">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2</m:t>
                        </m:r>
                      </m:num>
                      <m:den>
                        <m:r>
                          <a:rPr lang="es-CL" i="1">
                            <a:latin typeface="Cambria Math" panose="02040503050406030204" pitchFamily="18" charset="0"/>
                          </a:rPr>
                          <m:t>5</m:t>
                        </m:r>
                      </m:den>
                    </m:f>
                    <m:r>
                      <a:rPr lang="es-CL" i="1">
                        <a:latin typeface="Cambria Math" panose="02040503050406030204" pitchFamily="18" charset="0"/>
                      </a:rPr>
                      <m:t>  </m:t>
                    </m:r>
                    <m:r>
                      <a:rPr lang="es-CL" i="1">
                        <a:latin typeface="Cambria Math" panose="02040503050406030204" pitchFamily="18" charset="0"/>
                      </a:rPr>
                      <m:t>𝑡𝑑𝑡</m:t>
                    </m:r>
                  </m:oMath>
                </a14:m>
                <a:r>
                  <a:rPr lang="es-CL" dirty="0"/>
                  <a:t>    </a:t>
                </a:r>
              </a:p>
              <a:p>
                <a14:m>
                  <m:oMath xmlns:m="http://schemas.openxmlformats.org/officeDocument/2006/math">
                    <m:nary>
                      <m:naryPr>
                        <m:limLoc m:val="undOvr"/>
                        <m:subHide m:val="on"/>
                        <m:supHide m:val="on"/>
                        <m:ctrlPr>
                          <a:rPr lang="es-CL" i="1">
                            <a:latin typeface="Cambria Math" panose="02040503050406030204" pitchFamily="18" charset="0"/>
                          </a:rPr>
                        </m:ctrlPr>
                      </m:naryPr>
                      <m:sub/>
                      <m:sup/>
                      <m:e>
                        <m:rad>
                          <m:radPr>
                            <m:degHide m:val="on"/>
                            <m:ctrlPr>
                              <a:rPr lang="es-CL" i="1">
                                <a:latin typeface="Cambria Math" panose="02040503050406030204" pitchFamily="18" charset="0"/>
                              </a:rPr>
                            </m:ctrlPr>
                          </m:radPr>
                          <m:deg/>
                          <m:e>
                            <m:r>
                              <a:rPr lang="es-CL" i="1">
                                <a:latin typeface="Cambria Math" panose="02040503050406030204" pitchFamily="18" charset="0"/>
                              </a:rPr>
                              <m:t>5</m:t>
                            </m:r>
                            <m:r>
                              <a:rPr lang="es-CL" i="1">
                                <a:latin typeface="Cambria Math" panose="02040503050406030204" pitchFamily="18" charset="0"/>
                              </a:rPr>
                              <m:t>𝑥</m:t>
                            </m:r>
                            <m:r>
                              <a:rPr lang="es-CL" i="1">
                                <a:latin typeface="Cambria Math" panose="02040503050406030204" pitchFamily="18" charset="0"/>
                              </a:rPr>
                              <m:t>+3</m:t>
                            </m:r>
                          </m:e>
                        </m:rad>
                        <m:r>
                          <a:rPr lang="es-CL" i="1">
                            <a:latin typeface="Cambria Math" panose="02040503050406030204" pitchFamily="18" charset="0"/>
                          </a:rPr>
                          <m:t> </m:t>
                        </m:r>
                        <m:r>
                          <a:rPr lang="es-CL" i="1">
                            <a:latin typeface="Cambria Math" panose="02040503050406030204" pitchFamily="18" charset="0"/>
                          </a:rPr>
                          <m:t>𝑑𝑥</m:t>
                        </m:r>
                        <m:r>
                          <a:rPr lang="es-CL" i="1">
                            <a:latin typeface="Cambria Math" panose="02040503050406030204" pitchFamily="18" charset="0"/>
                          </a:rPr>
                          <m:t>=</m:t>
                        </m:r>
                        <m:nary>
                          <m:naryPr>
                            <m:limLoc m:val="undOvr"/>
                            <m:subHide m:val="on"/>
                            <m:supHide m:val="on"/>
                            <m:ctrlPr>
                              <a:rPr lang="es-CL" i="1">
                                <a:latin typeface="Cambria Math" panose="02040503050406030204" pitchFamily="18" charset="0"/>
                              </a:rPr>
                            </m:ctrlPr>
                          </m:naryPr>
                          <m:sub/>
                          <m:sup/>
                          <m:e>
                            <m:f>
                              <m:fPr>
                                <m:ctrlPr>
                                  <a:rPr lang="es-CL" i="1">
                                    <a:latin typeface="Cambria Math" panose="02040503050406030204" pitchFamily="18" charset="0"/>
                                  </a:rPr>
                                </m:ctrlPr>
                              </m:fPr>
                              <m:num>
                                <m:r>
                                  <a:rPr lang="es-CL" i="1">
                                    <a:latin typeface="Cambria Math" panose="02040503050406030204" pitchFamily="18" charset="0"/>
                                  </a:rPr>
                                  <m:t>2</m:t>
                                </m:r>
                              </m:num>
                              <m:den>
                                <m:r>
                                  <a:rPr lang="es-CL" i="1">
                                    <a:latin typeface="Cambria Math" panose="02040503050406030204" pitchFamily="18" charset="0"/>
                                  </a:rPr>
                                  <m:t>5</m:t>
                                </m:r>
                              </m:den>
                            </m:f>
                            <m:r>
                              <a:rPr lang="es-CL" i="1">
                                <a:latin typeface="Cambria Math" panose="02040503050406030204" pitchFamily="18" charset="0"/>
                              </a:rPr>
                              <m:t>𝑡</m:t>
                            </m:r>
                            <m:r>
                              <a:rPr lang="es-CL" i="1">
                                <a:latin typeface="Cambria Math" panose="02040503050406030204" pitchFamily="18" charset="0"/>
                              </a:rPr>
                              <m:t> </m:t>
                            </m:r>
                            <m:r>
                              <a:rPr lang="es-CL" i="1">
                                <a:latin typeface="Cambria Math" panose="02040503050406030204" pitchFamily="18" charset="0"/>
                              </a:rPr>
                              <m:t>𝑡𝑑𝑡</m:t>
                            </m:r>
                          </m:e>
                        </m:nary>
                        <m:r>
                          <a:rPr lang="es-CL" i="1">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2</m:t>
                            </m:r>
                          </m:num>
                          <m:den>
                            <m:r>
                              <a:rPr lang="es-CL" i="1">
                                <a:latin typeface="Cambria Math" panose="02040503050406030204" pitchFamily="18" charset="0"/>
                              </a:rPr>
                              <m:t>5</m:t>
                            </m:r>
                          </m:den>
                        </m:f>
                        <m:nary>
                          <m:naryPr>
                            <m:limLoc m:val="undOvr"/>
                            <m:subHide m:val="on"/>
                            <m:supHide m:val="on"/>
                            <m:ctrlPr>
                              <a:rPr lang="es-CL" i="1">
                                <a:latin typeface="Cambria Math" panose="02040503050406030204" pitchFamily="18" charset="0"/>
                              </a:rPr>
                            </m:ctrlPr>
                          </m:naryPr>
                          <m:sub/>
                          <m:sup/>
                          <m:e>
                            <m:sSup>
                              <m:sSupPr>
                                <m:ctrlPr>
                                  <a:rPr lang="es-CL" i="1">
                                    <a:latin typeface="Cambria Math" panose="02040503050406030204" pitchFamily="18" charset="0"/>
                                  </a:rPr>
                                </m:ctrlPr>
                              </m:sSupPr>
                              <m:e>
                                <m:r>
                                  <a:rPr lang="es-CL" i="1">
                                    <a:latin typeface="Cambria Math" panose="02040503050406030204" pitchFamily="18" charset="0"/>
                                  </a:rPr>
                                  <m:t>𝑡</m:t>
                                </m:r>
                              </m:e>
                              <m:sup>
                                <m:r>
                                  <a:rPr lang="es-CL" i="1">
                                    <a:latin typeface="Cambria Math" panose="02040503050406030204" pitchFamily="18" charset="0"/>
                                  </a:rPr>
                                  <m:t>2</m:t>
                                </m:r>
                              </m:sup>
                            </m:sSup>
                            <m:r>
                              <a:rPr lang="es-CL" i="1">
                                <a:latin typeface="Cambria Math" panose="02040503050406030204" pitchFamily="18" charset="0"/>
                              </a:rPr>
                              <m:t>𝑑𝑡</m:t>
                            </m:r>
                          </m:e>
                        </m:nary>
                        <m:r>
                          <a:rPr lang="es-CL" i="1">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2</m:t>
                            </m:r>
                          </m:num>
                          <m:den>
                            <m:r>
                              <a:rPr lang="es-CL" i="1">
                                <a:latin typeface="Cambria Math" panose="02040503050406030204" pitchFamily="18" charset="0"/>
                              </a:rPr>
                              <m:t>15</m:t>
                            </m:r>
                          </m:den>
                        </m:f>
                        <m:sSup>
                          <m:sSupPr>
                            <m:ctrlPr>
                              <a:rPr lang="es-CL" i="1">
                                <a:latin typeface="Cambria Math" panose="02040503050406030204" pitchFamily="18" charset="0"/>
                              </a:rPr>
                            </m:ctrlPr>
                          </m:sSupPr>
                          <m:e>
                            <m:r>
                              <a:rPr lang="es-CL" i="1">
                                <a:latin typeface="Cambria Math" panose="02040503050406030204" pitchFamily="18" charset="0"/>
                              </a:rPr>
                              <m:t>𝑡</m:t>
                            </m:r>
                          </m:e>
                          <m:sup>
                            <m:r>
                              <a:rPr lang="es-CL" i="1">
                                <a:latin typeface="Cambria Math" panose="02040503050406030204" pitchFamily="18" charset="0"/>
                              </a:rPr>
                              <m:t>3</m:t>
                            </m:r>
                          </m:sup>
                        </m:sSup>
                        <m:r>
                          <a:rPr lang="es-CL" i="1">
                            <a:latin typeface="Cambria Math" panose="02040503050406030204" pitchFamily="18" charset="0"/>
                          </a:rPr>
                          <m:t>+</m:t>
                        </m:r>
                        <m:r>
                          <a:rPr lang="es-CL" b="0" i="1" smtClean="0">
                            <a:latin typeface="Cambria Math" panose="02040503050406030204" pitchFamily="18" charset="0"/>
                          </a:rPr>
                          <m:t>𝐶</m:t>
                        </m:r>
                        <m:r>
                          <a:rPr lang="es-CL" i="1">
                            <a:latin typeface="Cambria Math" panose="02040503050406030204" pitchFamily="18" charset="0"/>
                          </a:rPr>
                          <m:t>   </m:t>
                        </m:r>
                      </m:e>
                    </m:nary>
                  </m:oMath>
                </a14:m>
                <a:endParaRPr lang="es-CL" dirty="0"/>
              </a:p>
              <a:p>
                <a14:m>
                  <m:oMath xmlns:m="http://schemas.openxmlformats.org/officeDocument/2006/math">
                    <m:nary>
                      <m:naryPr>
                        <m:limLoc m:val="undOvr"/>
                        <m:subHide m:val="on"/>
                        <m:supHide m:val="on"/>
                        <m:ctrlPr>
                          <a:rPr lang="es-CL" i="1">
                            <a:latin typeface="Cambria Math" panose="02040503050406030204" pitchFamily="18" charset="0"/>
                          </a:rPr>
                        </m:ctrlPr>
                      </m:naryPr>
                      <m:sub/>
                      <m:sup/>
                      <m:e>
                        <m:rad>
                          <m:radPr>
                            <m:degHide m:val="on"/>
                            <m:ctrlPr>
                              <a:rPr lang="es-CL" i="1">
                                <a:latin typeface="Cambria Math" panose="02040503050406030204" pitchFamily="18" charset="0"/>
                              </a:rPr>
                            </m:ctrlPr>
                          </m:radPr>
                          <m:deg/>
                          <m:e>
                            <m:r>
                              <a:rPr lang="es-CL" i="1">
                                <a:latin typeface="Cambria Math" panose="02040503050406030204" pitchFamily="18" charset="0"/>
                              </a:rPr>
                              <m:t>5</m:t>
                            </m:r>
                            <m:r>
                              <a:rPr lang="es-CL" i="1">
                                <a:latin typeface="Cambria Math" panose="02040503050406030204" pitchFamily="18" charset="0"/>
                              </a:rPr>
                              <m:t>𝑥</m:t>
                            </m:r>
                            <m:r>
                              <a:rPr lang="es-CL" i="1">
                                <a:latin typeface="Cambria Math" panose="02040503050406030204" pitchFamily="18" charset="0"/>
                              </a:rPr>
                              <m:t>+3</m:t>
                            </m:r>
                          </m:e>
                        </m:rad>
                        <m:r>
                          <a:rPr lang="es-CL" i="1">
                            <a:latin typeface="Cambria Math" panose="02040503050406030204" pitchFamily="18" charset="0"/>
                          </a:rPr>
                          <m:t> </m:t>
                        </m:r>
                        <m:r>
                          <a:rPr lang="es-CL" i="1">
                            <a:latin typeface="Cambria Math" panose="02040503050406030204" pitchFamily="18" charset="0"/>
                          </a:rPr>
                          <m:t>𝑑𝑥</m:t>
                        </m:r>
                        <m:r>
                          <a:rPr lang="es-CL" i="1">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2</m:t>
                            </m:r>
                          </m:num>
                          <m:den>
                            <m:r>
                              <a:rPr lang="es-CL" i="1">
                                <a:latin typeface="Cambria Math" panose="02040503050406030204" pitchFamily="18" charset="0"/>
                              </a:rPr>
                              <m:t>15</m:t>
                            </m:r>
                          </m:den>
                        </m:f>
                        <m:sSup>
                          <m:sSupPr>
                            <m:ctrlPr>
                              <a:rPr lang="es-CL" i="1" smtClean="0">
                                <a:latin typeface="Cambria Math" panose="02040503050406030204" pitchFamily="18" charset="0"/>
                              </a:rPr>
                            </m:ctrlPr>
                          </m:sSupPr>
                          <m:e>
                            <m:r>
                              <a:rPr lang="es-CL" b="0" i="1" smtClean="0">
                                <a:latin typeface="Cambria Math" panose="02040503050406030204" pitchFamily="18" charset="0"/>
                              </a:rPr>
                              <m:t>(</m:t>
                            </m:r>
                            <m:rad>
                              <m:radPr>
                                <m:degHide m:val="on"/>
                                <m:ctrlPr>
                                  <a:rPr lang="es-CL" i="1" smtClean="0">
                                    <a:latin typeface="Cambria Math" panose="02040503050406030204" pitchFamily="18" charset="0"/>
                                  </a:rPr>
                                </m:ctrlPr>
                              </m:radPr>
                              <m:deg/>
                              <m:e>
                                <m:r>
                                  <a:rPr lang="es-CL" b="0" i="1" smtClean="0">
                                    <a:latin typeface="Cambria Math" panose="02040503050406030204" pitchFamily="18" charset="0"/>
                                  </a:rPr>
                                  <m:t>5</m:t>
                                </m:r>
                                <m:r>
                                  <a:rPr lang="es-CL" b="0" i="1" smtClean="0">
                                    <a:latin typeface="Cambria Math" panose="02040503050406030204" pitchFamily="18" charset="0"/>
                                  </a:rPr>
                                  <m:t>𝑥</m:t>
                                </m:r>
                                <m:r>
                                  <a:rPr lang="es-CL" b="0" i="1" smtClean="0">
                                    <a:latin typeface="Cambria Math" panose="02040503050406030204" pitchFamily="18" charset="0"/>
                                  </a:rPr>
                                  <m:t>+3</m:t>
                                </m:r>
                              </m:e>
                            </m:rad>
                            <m:r>
                              <a:rPr lang="es-CL" b="0" i="1" smtClean="0">
                                <a:latin typeface="Cambria Math" panose="02040503050406030204" pitchFamily="18" charset="0"/>
                              </a:rPr>
                              <m:t>)</m:t>
                            </m:r>
                          </m:e>
                          <m:sup>
                            <m:r>
                              <a:rPr lang="es-CL" b="0" i="1" smtClean="0">
                                <a:latin typeface="Cambria Math" panose="02040503050406030204" pitchFamily="18" charset="0"/>
                              </a:rPr>
                              <m:t>3</m:t>
                            </m:r>
                          </m:sup>
                        </m:sSup>
                        <m:r>
                          <a:rPr lang="es-CL" i="1">
                            <a:latin typeface="Cambria Math" panose="02040503050406030204" pitchFamily="18" charset="0"/>
                          </a:rPr>
                          <m:t>+</m:t>
                        </m:r>
                        <m:r>
                          <a:rPr lang="es-CL" i="1">
                            <a:latin typeface="Cambria Math" panose="02040503050406030204" pitchFamily="18" charset="0"/>
                          </a:rPr>
                          <m:t>𝐶</m:t>
                        </m:r>
                      </m:e>
                    </m:nary>
                  </m:oMath>
                </a14:m>
                <a:endParaRPr lang="es-CL" dirty="0"/>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02889" y="449822"/>
                <a:ext cx="9603275" cy="5196598"/>
              </a:xfrm>
              <a:blipFill>
                <a:blip r:embed="rId2"/>
                <a:stretch>
                  <a:fillRect l="-2475" t="-117"/>
                </a:stretch>
              </a:blipFill>
            </p:spPr>
            <p:txBody>
              <a:bodyPr/>
              <a:lstStyle/>
              <a:p>
                <a:r>
                  <a:rPr lang="es-CL">
                    <a:noFill/>
                  </a:rPr>
                  <a:t> </a:t>
                </a:r>
              </a:p>
            </p:txBody>
          </p:sp>
        </mc:Fallback>
      </mc:AlternateContent>
    </p:spTree>
    <p:extLst>
      <p:ext uri="{BB962C8B-B14F-4D97-AF65-F5344CB8AC3E}">
        <p14:creationId xmlns:p14="http://schemas.microsoft.com/office/powerpoint/2010/main" val="144076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8599" y="95492"/>
            <a:ext cx="11327161" cy="5139448"/>
          </a:xfrm>
        </p:spPr>
        <p:txBody>
          <a:bodyPr>
            <a:normAutofit/>
          </a:bodyPr>
          <a:lstStyle/>
          <a:p>
            <a:r>
              <a:rPr lang="es-CL" sz="3200" dirty="0"/>
              <a:t>Introducción:</a:t>
            </a:r>
          </a:p>
          <a:p>
            <a:r>
              <a:rPr lang="es-CL" sz="3200" dirty="0"/>
              <a:t>Caunchy, a principios del XIX; Riemann, a mediados del siglo; y Lebesgue, a principios del siglo XX, han sido los matemáticos a cuyos esfuerzos se deben los sucesivos refinamientos que ha tenido la teoría de las integrales. Ya en este siglo, surge la teoría de la medida como continuación natural del cálculo integral. Una de sus creaciones es la medida de Hausdorff, que mide y estudia los conjuntos de medida cero bajo la integral de Lebesgue.</a:t>
            </a:r>
          </a:p>
          <a:p>
            <a:endParaRPr lang="es-CL" dirty="0"/>
          </a:p>
        </p:txBody>
      </p:sp>
    </p:spTree>
    <p:extLst>
      <p:ext uri="{BB962C8B-B14F-4D97-AF65-F5344CB8AC3E}">
        <p14:creationId xmlns:p14="http://schemas.microsoft.com/office/powerpoint/2010/main" val="2561033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28619" y="426962"/>
                <a:ext cx="9603275" cy="5345188"/>
              </a:xfrm>
            </p:spPr>
            <p:txBody>
              <a:bodyPr/>
              <a:lstStyle/>
              <a:p>
                <a:r>
                  <a:rPr lang="es-CL" dirty="0"/>
                  <a:t>Hay integrales en las que aparecen una función f(x) y su derivada f’(x). En ellas conviene efectuar el cambio f(x)=t que al diferenciar produce </a:t>
                </a:r>
                <a14:m>
                  <m:oMath xmlns:m="http://schemas.openxmlformats.org/officeDocument/2006/math">
                    <m:r>
                      <a:rPr lang="es-CL" i="1">
                        <a:latin typeface="Cambria Math" panose="02040503050406030204" pitchFamily="18" charset="0"/>
                      </a:rPr>
                      <m:t>𝑓</m:t>
                    </m:r>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𝑑𝑥</m:t>
                    </m:r>
                    <m:r>
                      <a:rPr lang="es-CL" i="1">
                        <a:latin typeface="Cambria Math" panose="02040503050406030204" pitchFamily="18" charset="0"/>
                      </a:rPr>
                      <m:t>=</m:t>
                    </m:r>
                    <m:r>
                      <a:rPr lang="es-CL" i="1">
                        <a:latin typeface="Cambria Math" panose="02040503050406030204" pitchFamily="18" charset="0"/>
                      </a:rPr>
                      <m:t>𝑑𝑡</m:t>
                    </m:r>
                  </m:oMath>
                </a14:m>
                <a:r>
                  <a:rPr lang="es-CL" dirty="0"/>
                  <a:t>.  Los siguientes ejemplos son una muestra de ello.</a:t>
                </a:r>
              </a:p>
              <a:p>
                <a:endParaRPr lang="es-CL" dirty="0"/>
              </a:p>
              <a:p>
                <a14:m>
                  <m:oMath xmlns:m="http://schemas.openxmlformats.org/officeDocument/2006/math">
                    <m:r>
                      <a:rPr lang="es-CL" b="0" i="1" smtClean="0">
                        <a:latin typeface="Cambria Math" panose="02040503050406030204" pitchFamily="18" charset="0"/>
                      </a:rPr>
                      <m:t>h𝑎𝑐𝑒𝑚𝑜𝑠</m:t>
                    </m:r>
                    <m:r>
                      <a:rPr lang="es-CL" b="0" i="1" smtClean="0">
                        <a:latin typeface="Cambria Math" panose="02040503050406030204" pitchFamily="18" charset="0"/>
                      </a:rPr>
                      <m:t>  </m:t>
                    </m:r>
                    <m:r>
                      <a:rPr lang="es-CL" b="0" i="1" smtClean="0">
                        <a:latin typeface="Cambria Math" panose="02040503050406030204" pitchFamily="18" charset="0"/>
                      </a:rPr>
                      <m:t>𝑢</m:t>
                    </m:r>
                    <m:r>
                      <a:rPr lang="es-CL" b="0" i="1" smtClean="0">
                        <a:latin typeface="Cambria Math" panose="02040503050406030204" pitchFamily="18" charset="0"/>
                      </a:rPr>
                      <m:t>=</m:t>
                    </m:r>
                    <m:r>
                      <a:rPr lang="es-CL" b="0" i="1" smtClean="0">
                        <a:latin typeface="Cambria Math" panose="02040503050406030204" pitchFamily="18" charset="0"/>
                      </a:rPr>
                      <m:t>𝑠𝑒𝑛𝑥</m:t>
                    </m:r>
                    <m:r>
                      <a:rPr lang="es-CL" b="0" i="1" smtClean="0">
                        <a:latin typeface="Cambria Math" panose="02040503050406030204" pitchFamily="18" charset="0"/>
                      </a:rPr>
                      <m:t>   ,   </m:t>
                    </m:r>
                    <m:r>
                      <a:rPr lang="es-CL" b="0" i="1" smtClean="0">
                        <a:latin typeface="Cambria Math" panose="02040503050406030204" pitchFamily="18" charset="0"/>
                      </a:rPr>
                      <m:t>𝑑𝑢</m:t>
                    </m:r>
                    <m:r>
                      <a:rPr lang="es-CL" b="0" i="1" smtClean="0">
                        <a:latin typeface="Cambria Math" panose="02040503050406030204" pitchFamily="18" charset="0"/>
                      </a:rPr>
                      <m:t>=</m:t>
                    </m:r>
                    <m:r>
                      <a:rPr lang="es-CL" b="0" i="1" smtClean="0">
                        <a:latin typeface="Cambria Math" panose="02040503050406030204" pitchFamily="18" charset="0"/>
                      </a:rPr>
                      <m:t>𝑐𝑜𝑠𝑥𝑑𝑥</m:t>
                    </m:r>
                    <m:r>
                      <a:rPr lang="es-CL" b="0" i="1" smtClean="0">
                        <a:latin typeface="Cambria Math" panose="02040503050406030204" pitchFamily="18" charset="0"/>
                      </a:rPr>
                      <m:t>    , </m:t>
                    </m:r>
                  </m:oMath>
                </a14:m>
                <a:endParaRPr lang="es-CL" dirty="0"/>
              </a:p>
              <a:p>
                <a14:m>
                  <m:oMath xmlns:m="http://schemas.openxmlformats.org/officeDocument/2006/math">
                    <m:nary>
                      <m:naryPr>
                        <m:limLoc m:val="undOvr"/>
                        <m:subHide m:val="on"/>
                        <m:supHide m:val="on"/>
                        <m:ctrlPr>
                          <a:rPr lang="es-CL" i="1" smtClean="0">
                            <a:latin typeface="Cambria Math" panose="02040503050406030204" pitchFamily="18" charset="0"/>
                          </a:rPr>
                        </m:ctrlPr>
                      </m:naryPr>
                      <m:sub/>
                      <m:sup/>
                      <m:e>
                        <m:r>
                          <a:rPr lang="es-CL" b="0" i="1" smtClean="0">
                            <a:latin typeface="Cambria Math" panose="02040503050406030204" pitchFamily="18" charset="0"/>
                          </a:rPr>
                          <m:t>𝑢𝑑𝑢</m:t>
                        </m:r>
                        <m:r>
                          <a:rPr lang="es-CL" b="0" i="1" smtClean="0">
                            <a:latin typeface="Cambria Math" panose="02040503050406030204" pitchFamily="18" charset="0"/>
                          </a:rPr>
                          <m:t>= </m:t>
                        </m:r>
                        <m:f>
                          <m:fPr>
                            <m:ctrlPr>
                              <a:rPr lang="es-CL" b="0" i="1" smtClean="0">
                                <a:latin typeface="Cambria Math" panose="02040503050406030204" pitchFamily="18" charset="0"/>
                              </a:rPr>
                            </m:ctrlPr>
                          </m:fPr>
                          <m:num>
                            <m:r>
                              <a:rPr lang="es-CL" b="0" i="1" smtClean="0">
                                <a:latin typeface="Cambria Math" panose="02040503050406030204" pitchFamily="18" charset="0"/>
                              </a:rPr>
                              <m:t>1</m:t>
                            </m:r>
                          </m:num>
                          <m:den>
                            <m:r>
                              <a:rPr lang="es-CL" b="0" i="1" smtClean="0">
                                <a:latin typeface="Cambria Math" panose="02040503050406030204" pitchFamily="18" charset="0"/>
                              </a:rPr>
                              <m:t>2</m:t>
                            </m:r>
                          </m:den>
                        </m:f>
                        <m:sSup>
                          <m:sSupPr>
                            <m:ctrlPr>
                              <a:rPr lang="es-CL" b="0" i="1" smtClean="0">
                                <a:latin typeface="Cambria Math" panose="02040503050406030204" pitchFamily="18" charset="0"/>
                              </a:rPr>
                            </m:ctrlPr>
                          </m:sSupPr>
                          <m:e>
                            <m:r>
                              <a:rPr lang="es-CL" b="0" i="1" smtClean="0">
                                <a:latin typeface="Cambria Math" panose="02040503050406030204" pitchFamily="18" charset="0"/>
                              </a:rPr>
                              <m:t>𝑢</m:t>
                            </m:r>
                          </m:e>
                          <m:sup>
                            <m:r>
                              <a:rPr lang="es-CL" b="0" i="1" smtClean="0">
                                <a:latin typeface="Cambria Math" panose="02040503050406030204" pitchFamily="18" charset="0"/>
                              </a:rPr>
                              <m:t>2</m:t>
                            </m:r>
                          </m:sup>
                        </m:sSup>
                        <m:r>
                          <a:rPr lang="es-CL" b="0" i="1" smtClean="0">
                            <a:latin typeface="Cambria Math" panose="02040503050406030204" pitchFamily="18" charset="0"/>
                          </a:rPr>
                          <m:t>+</m:t>
                        </m:r>
                        <m:r>
                          <a:rPr lang="es-CL" b="0" i="1" smtClean="0">
                            <a:latin typeface="Cambria Math" panose="02040503050406030204" pitchFamily="18" charset="0"/>
                          </a:rPr>
                          <m:t>𝐶</m:t>
                        </m:r>
                      </m:e>
                    </m:nary>
                  </m:oMath>
                </a14:m>
                <a:endParaRPr lang="es-CL" dirty="0"/>
              </a:p>
              <a:p>
                <a14:m>
                  <m:oMath xmlns:m="http://schemas.openxmlformats.org/officeDocument/2006/math">
                    <m:nary>
                      <m:naryPr>
                        <m:limLoc m:val="undOvr"/>
                        <m:subHide m:val="on"/>
                        <m:supHide m:val="on"/>
                        <m:ctrlPr>
                          <a:rPr lang="es-CL" i="1" smtClean="0">
                            <a:latin typeface="Cambria Math" panose="02040503050406030204" pitchFamily="18" charset="0"/>
                          </a:rPr>
                        </m:ctrlPr>
                      </m:naryPr>
                      <m:sub/>
                      <m:sup/>
                      <m:e>
                        <m:r>
                          <a:rPr lang="es-CL" i="1">
                            <a:latin typeface="Cambria Math" panose="02040503050406030204" pitchFamily="18" charset="0"/>
                          </a:rPr>
                          <m:t>𝑠𝑒𝑛𝑥</m:t>
                        </m:r>
                        <m:r>
                          <a:rPr lang="es-CL" i="1">
                            <a:latin typeface="Cambria Math" panose="02040503050406030204" pitchFamily="18" charset="0"/>
                          </a:rPr>
                          <m:t> </m:t>
                        </m:r>
                        <m:r>
                          <a:rPr lang="es-CL" i="1">
                            <a:latin typeface="Cambria Math" panose="02040503050406030204" pitchFamily="18" charset="0"/>
                          </a:rPr>
                          <m:t>𝑐𝑜𝑠𝑥</m:t>
                        </m:r>
                        <m:r>
                          <a:rPr lang="es-CL" i="1">
                            <a:latin typeface="Cambria Math" panose="02040503050406030204" pitchFamily="18" charset="0"/>
                          </a:rPr>
                          <m:t> </m:t>
                        </m:r>
                        <m:r>
                          <a:rPr lang="es-CL" i="1">
                            <a:latin typeface="Cambria Math" panose="02040503050406030204" pitchFamily="18" charset="0"/>
                          </a:rPr>
                          <m:t>𝑑𝑥</m:t>
                        </m:r>
                        <m:r>
                          <a:rPr lang="es-CL" i="1">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sSup>
                          <m:sSupPr>
                            <m:ctrlPr>
                              <a:rPr lang="es-CL" i="1">
                                <a:latin typeface="Cambria Math" panose="02040503050406030204" pitchFamily="18" charset="0"/>
                              </a:rPr>
                            </m:ctrlPr>
                          </m:sSupPr>
                          <m:e>
                            <m:r>
                              <a:rPr lang="es-CL" b="0" i="1" smtClean="0">
                                <a:latin typeface="Cambria Math" panose="02040503050406030204" pitchFamily="18" charset="0"/>
                              </a:rPr>
                              <m:t>𝑠𝑒𝑛</m:t>
                            </m:r>
                          </m:e>
                          <m:sup>
                            <m:r>
                              <a:rPr lang="es-CL" i="1">
                                <a:latin typeface="Cambria Math" panose="02040503050406030204" pitchFamily="18" charset="0"/>
                              </a:rPr>
                              <m:t>2</m:t>
                            </m:r>
                          </m:sup>
                        </m:sSup>
                        <m:r>
                          <a:rPr lang="es-CL" b="0" i="1" smtClean="0">
                            <a:latin typeface="Cambria Math" panose="02040503050406030204" pitchFamily="18" charset="0"/>
                          </a:rPr>
                          <m:t>𝑥</m:t>
                        </m:r>
                        <m:r>
                          <a:rPr lang="es-CL" i="1">
                            <a:latin typeface="Cambria Math" panose="02040503050406030204" pitchFamily="18" charset="0"/>
                          </a:rPr>
                          <m:t>+</m:t>
                        </m:r>
                        <m:r>
                          <a:rPr lang="es-CL" i="1">
                            <a:latin typeface="Cambria Math" panose="02040503050406030204" pitchFamily="18" charset="0"/>
                          </a:rPr>
                          <m:t>𝐶</m:t>
                        </m:r>
                      </m:e>
                    </m:nary>
                  </m:oMath>
                </a14:m>
                <a:endParaRPr lang="es-CL" dirty="0"/>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28619" y="426962"/>
                <a:ext cx="9603275" cy="5345188"/>
              </a:xfrm>
              <a:blipFill>
                <a:blip r:embed="rId2"/>
                <a:stretch>
                  <a:fillRect l="-2476"/>
                </a:stretch>
              </a:blipFill>
            </p:spPr>
            <p:txBody>
              <a:bodyPr/>
              <a:lstStyle/>
              <a:p>
                <a:r>
                  <a:rPr lang="es-CL">
                    <a:noFill/>
                  </a:rPr>
                  <a:t> </a:t>
                </a:r>
              </a:p>
            </p:txBody>
          </p:sp>
        </mc:Fallback>
      </mc:AlternateContent>
    </p:spTree>
    <p:extLst>
      <p:ext uri="{BB962C8B-B14F-4D97-AF65-F5344CB8AC3E}">
        <p14:creationId xmlns:p14="http://schemas.microsoft.com/office/powerpoint/2010/main" val="2177861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51479" y="792722"/>
                <a:ext cx="9603275" cy="3450613"/>
              </a:xfrm>
            </p:spPr>
            <p:txBody>
              <a:bodyPr/>
              <a:lstStyle/>
              <a:p>
                <a14:m>
                  <m:oMath xmlns:m="http://schemas.openxmlformats.org/officeDocument/2006/math">
                    <m:nary>
                      <m:naryPr>
                        <m:limLoc m:val="undOvr"/>
                        <m:subHide m:val="on"/>
                        <m:supHide m:val="on"/>
                        <m:ctrlPr>
                          <a:rPr lang="es-CL" i="1">
                            <a:latin typeface="Cambria Math" panose="02040503050406030204" pitchFamily="18" charset="0"/>
                          </a:rPr>
                        </m:ctrlPr>
                      </m:naryPr>
                      <m:sub/>
                      <m:sup/>
                      <m:e>
                        <m:r>
                          <a:rPr lang="es-CL" i="1">
                            <a:latin typeface="Cambria Math" panose="02040503050406030204" pitchFamily="18" charset="0"/>
                          </a:rPr>
                          <m:t>𝐶𝑜𝑠</m:t>
                        </m:r>
                        <m:d>
                          <m:dPr>
                            <m:ctrlPr>
                              <a:rPr lang="es-CL" i="1">
                                <a:latin typeface="Cambria Math" panose="02040503050406030204" pitchFamily="18" charset="0"/>
                              </a:rPr>
                            </m:ctrlPr>
                          </m:dPr>
                          <m:e>
                            <m:sSup>
                              <m:sSupPr>
                                <m:ctrlPr>
                                  <a:rPr lang="es-CL" i="1">
                                    <a:latin typeface="Cambria Math" panose="02040503050406030204" pitchFamily="18" charset="0"/>
                                  </a:rPr>
                                </m:ctrlPr>
                              </m:sSupPr>
                              <m:e>
                                <m:r>
                                  <a:rPr lang="es-CL" i="1">
                                    <a:latin typeface="Cambria Math" panose="02040503050406030204" pitchFamily="18" charset="0"/>
                                  </a:rPr>
                                  <m:t>𝑥</m:t>
                                </m:r>
                              </m:e>
                              <m:sup>
                                <m:r>
                                  <a:rPr lang="es-CL" i="1">
                                    <a:latin typeface="Cambria Math" panose="02040503050406030204" pitchFamily="18" charset="0"/>
                                  </a:rPr>
                                  <m:t>2</m:t>
                                </m:r>
                              </m:sup>
                            </m:sSup>
                            <m:r>
                              <a:rPr lang="es-CL" i="1">
                                <a:latin typeface="Cambria Math" panose="02040503050406030204" pitchFamily="18" charset="0"/>
                              </a:rPr>
                              <m:t>+1</m:t>
                            </m:r>
                          </m:e>
                        </m:d>
                        <m:r>
                          <a:rPr lang="es-CL" i="1">
                            <a:latin typeface="Cambria Math" panose="02040503050406030204" pitchFamily="18" charset="0"/>
                          </a:rPr>
                          <m:t>𝑥𝑑𝑥</m:t>
                        </m:r>
                        <m:r>
                          <a:rPr lang="es-CL" i="1">
                            <a:latin typeface="Cambria Math" panose="02040503050406030204" pitchFamily="18" charset="0"/>
                          </a:rPr>
                          <m:t>   </m:t>
                        </m:r>
                      </m:e>
                    </m:nary>
                  </m:oMath>
                </a14:m>
                <a:r>
                  <a:rPr lang="es-CL" dirty="0"/>
                  <a:t>En esta integral aparece la función </a:t>
                </a:r>
                <a14:m>
                  <m:oMath xmlns:m="http://schemas.openxmlformats.org/officeDocument/2006/math">
                    <m:d>
                      <m:dPr>
                        <m:ctrlPr>
                          <a:rPr lang="es-CL" i="1">
                            <a:latin typeface="Cambria Math" panose="02040503050406030204" pitchFamily="18" charset="0"/>
                          </a:rPr>
                        </m:ctrlPr>
                      </m:dPr>
                      <m:e>
                        <m:sSup>
                          <m:sSupPr>
                            <m:ctrlPr>
                              <a:rPr lang="es-CL" i="1">
                                <a:latin typeface="Cambria Math" panose="02040503050406030204" pitchFamily="18" charset="0"/>
                              </a:rPr>
                            </m:ctrlPr>
                          </m:sSupPr>
                          <m:e>
                            <m:r>
                              <a:rPr lang="es-CL" i="1">
                                <a:latin typeface="Cambria Math" panose="02040503050406030204" pitchFamily="18" charset="0"/>
                              </a:rPr>
                              <m:t>𝑥</m:t>
                            </m:r>
                          </m:e>
                          <m:sup>
                            <m:r>
                              <a:rPr lang="es-CL" i="1">
                                <a:latin typeface="Cambria Math" panose="02040503050406030204" pitchFamily="18" charset="0"/>
                              </a:rPr>
                              <m:t>2</m:t>
                            </m:r>
                          </m:sup>
                        </m:sSup>
                        <m:r>
                          <a:rPr lang="es-CL" i="1">
                            <a:latin typeface="Cambria Math" panose="02040503050406030204" pitchFamily="18" charset="0"/>
                          </a:rPr>
                          <m:t>+1</m:t>
                        </m:r>
                      </m:e>
                    </m:d>
                  </m:oMath>
                </a14:m>
                <a:r>
                  <a:rPr lang="es-CL" dirty="0"/>
                  <a:t>y, prácticamente, su derivada </a:t>
                </a:r>
                <a:r>
                  <a:rPr lang="es-CL" i="1" dirty="0"/>
                  <a:t>(</a:t>
                </a:r>
                <a:r>
                  <a:rPr lang="es-CL" i="1" dirty="0" err="1"/>
                  <a:t>xdx</a:t>
                </a:r>
                <a:r>
                  <a:rPr lang="es-CL" i="1" dirty="0"/>
                  <a:t>).</a:t>
                </a:r>
                <a:r>
                  <a:rPr lang="es-CL" dirty="0"/>
                  <a:t> Por ello hacemos el cambio:</a:t>
                </a:r>
              </a:p>
              <a:p>
                <a14:m>
                  <m:oMath xmlns:m="http://schemas.openxmlformats.org/officeDocument/2006/math">
                    <m:sSup>
                      <m:sSupPr>
                        <m:ctrlPr>
                          <a:rPr lang="es-CL" i="1">
                            <a:latin typeface="Cambria Math" panose="02040503050406030204" pitchFamily="18" charset="0"/>
                          </a:rPr>
                        </m:ctrlPr>
                      </m:sSupPr>
                      <m:e>
                        <m:r>
                          <a:rPr lang="es-CL" i="1">
                            <a:latin typeface="Cambria Math" panose="02040503050406030204" pitchFamily="18" charset="0"/>
                          </a:rPr>
                          <m:t>𝑥</m:t>
                        </m:r>
                      </m:e>
                      <m:sup>
                        <m:r>
                          <a:rPr lang="es-CL" i="1">
                            <a:latin typeface="Cambria Math" panose="02040503050406030204" pitchFamily="18" charset="0"/>
                          </a:rPr>
                          <m:t>2</m:t>
                        </m:r>
                      </m:sup>
                    </m:sSup>
                    <m:r>
                      <a:rPr lang="es-CL" i="1">
                        <a:latin typeface="Cambria Math" panose="02040503050406030204" pitchFamily="18" charset="0"/>
                      </a:rPr>
                      <m:t>+1=</m:t>
                    </m:r>
                    <m:r>
                      <a:rPr lang="es-CL" i="1">
                        <a:latin typeface="Cambria Math" panose="02040503050406030204" pitchFamily="18" charset="0"/>
                      </a:rPr>
                      <m:t>𝑡</m:t>
                    </m:r>
                    <m:r>
                      <a:rPr lang="es-CL" i="1">
                        <a:latin typeface="Cambria Math" panose="02040503050406030204" pitchFamily="18" charset="0"/>
                      </a:rPr>
                      <m:t>        2</m:t>
                    </m:r>
                    <m:r>
                      <a:rPr lang="es-CL" i="1">
                        <a:latin typeface="Cambria Math" panose="02040503050406030204" pitchFamily="18" charset="0"/>
                      </a:rPr>
                      <m:t>𝑥𝑑𝑥</m:t>
                    </m:r>
                    <m:r>
                      <a:rPr lang="es-CL" i="1">
                        <a:latin typeface="Cambria Math" panose="02040503050406030204" pitchFamily="18" charset="0"/>
                      </a:rPr>
                      <m:t>=</m:t>
                    </m:r>
                    <m:r>
                      <a:rPr lang="es-CL" i="1">
                        <a:latin typeface="Cambria Math" panose="02040503050406030204" pitchFamily="18" charset="0"/>
                      </a:rPr>
                      <m:t>𝑑𝑡</m:t>
                    </m:r>
                    <m:r>
                      <a:rPr lang="es-CL" i="1">
                        <a:latin typeface="Cambria Math" panose="02040503050406030204" pitchFamily="18" charset="0"/>
                      </a:rPr>
                      <m:t>         </m:t>
                    </m:r>
                    <m:r>
                      <a:rPr lang="es-CL" i="1">
                        <a:latin typeface="Cambria Math" panose="02040503050406030204" pitchFamily="18" charset="0"/>
                      </a:rPr>
                      <m:t>𝑥𝑑𝑥</m:t>
                    </m:r>
                    <m:r>
                      <a:rPr lang="es-CL" i="1">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i="1">
                        <a:latin typeface="Cambria Math" panose="02040503050406030204" pitchFamily="18" charset="0"/>
                      </a:rPr>
                      <m:t>𝑑𝑡</m:t>
                    </m:r>
                    <m:r>
                      <a:rPr lang="es-CL" i="1">
                        <a:latin typeface="Cambria Math" panose="02040503050406030204" pitchFamily="18" charset="0"/>
                      </a:rPr>
                      <m:t> </m:t>
                    </m:r>
                  </m:oMath>
                </a14:m>
                <a:endParaRPr lang="es-CL" dirty="0"/>
              </a:p>
              <a:p>
                <a14:m>
                  <m:oMath xmlns:m="http://schemas.openxmlformats.org/officeDocument/2006/math">
                    <m:nary>
                      <m:naryPr>
                        <m:limLoc m:val="undOvr"/>
                        <m:subHide m:val="on"/>
                        <m:supHide m:val="on"/>
                        <m:ctrlPr>
                          <a:rPr lang="es-CL" i="1">
                            <a:latin typeface="Cambria Math" panose="02040503050406030204" pitchFamily="18" charset="0"/>
                          </a:rPr>
                        </m:ctrlPr>
                      </m:naryPr>
                      <m:sub/>
                      <m:sup/>
                      <m:e>
                        <m:func>
                          <m:funcPr>
                            <m:ctrlPr>
                              <a:rPr lang="es-CL" i="1">
                                <a:latin typeface="Cambria Math" panose="02040503050406030204" pitchFamily="18" charset="0"/>
                              </a:rPr>
                            </m:ctrlPr>
                          </m:funcPr>
                          <m:fName>
                            <m:r>
                              <m:rPr>
                                <m:sty m:val="p"/>
                              </m:rPr>
                              <a:rPr lang="es-CL">
                                <a:latin typeface="Cambria Math" panose="02040503050406030204" pitchFamily="18" charset="0"/>
                              </a:rPr>
                              <m:t>cos</m:t>
                            </m:r>
                          </m:fName>
                          <m:e>
                            <m:d>
                              <m:dPr>
                                <m:ctrlPr>
                                  <a:rPr lang="es-CL" i="1">
                                    <a:latin typeface="Cambria Math" panose="02040503050406030204" pitchFamily="18" charset="0"/>
                                  </a:rPr>
                                </m:ctrlPr>
                              </m:dPr>
                              <m:e>
                                <m:sSup>
                                  <m:sSupPr>
                                    <m:ctrlPr>
                                      <a:rPr lang="es-CL" i="1">
                                        <a:latin typeface="Cambria Math" panose="02040503050406030204" pitchFamily="18" charset="0"/>
                                      </a:rPr>
                                    </m:ctrlPr>
                                  </m:sSupPr>
                                  <m:e>
                                    <m:r>
                                      <a:rPr lang="es-CL" i="1">
                                        <a:latin typeface="Cambria Math" panose="02040503050406030204" pitchFamily="18" charset="0"/>
                                      </a:rPr>
                                      <m:t>𝑥</m:t>
                                    </m:r>
                                  </m:e>
                                  <m:sup>
                                    <m:r>
                                      <a:rPr lang="es-CL" i="1">
                                        <a:latin typeface="Cambria Math" panose="02040503050406030204" pitchFamily="18" charset="0"/>
                                      </a:rPr>
                                      <m:t>2</m:t>
                                    </m:r>
                                  </m:sup>
                                </m:sSup>
                                <m:r>
                                  <a:rPr lang="es-CL" i="1">
                                    <a:latin typeface="Cambria Math" panose="02040503050406030204" pitchFamily="18" charset="0"/>
                                  </a:rPr>
                                  <m:t>+1</m:t>
                                </m:r>
                              </m:e>
                            </m:d>
                          </m:e>
                        </m:func>
                        <m:r>
                          <a:rPr lang="es-CL" i="1">
                            <a:latin typeface="Cambria Math" panose="02040503050406030204" pitchFamily="18" charset="0"/>
                          </a:rPr>
                          <m:t>𝑥𝑑𝑥</m:t>
                        </m:r>
                        <m:r>
                          <a:rPr lang="es-CL" i="1">
                            <a:latin typeface="Cambria Math" panose="02040503050406030204" pitchFamily="18" charset="0"/>
                          </a:rPr>
                          <m:t>=</m:t>
                        </m:r>
                        <m:nary>
                          <m:naryPr>
                            <m:limLoc m:val="undOvr"/>
                            <m:subHide m:val="on"/>
                            <m:supHide m:val="on"/>
                            <m:ctrlPr>
                              <a:rPr lang="es-CL" i="1">
                                <a:latin typeface="Cambria Math" panose="02040503050406030204" pitchFamily="18" charset="0"/>
                              </a:rPr>
                            </m:ctrlPr>
                          </m:naryPr>
                          <m:sub/>
                          <m:sup/>
                          <m:e>
                            <m:r>
                              <a:rPr lang="es-CL" i="1">
                                <a:latin typeface="Cambria Math" panose="02040503050406030204" pitchFamily="18" charset="0"/>
                              </a:rPr>
                              <m:t>𝑐𝑜𝑠𝑡</m:t>
                            </m:r>
                            <m:r>
                              <a:rPr lang="es-CL" i="1">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i="1">
                                <a:latin typeface="Cambria Math" panose="02040503050406030204" pitchFamily="18" charset="0"/>
                              </a:rPr>
                              <m:t> </m:t>
                            </m:r>
                            <m:r>
                              <a:rPr lang="es-CL" i="1">
                                <a:latin typeface="Cambria Math" panose="02040503050406030204" pitchFamily="18" charset="0"/>
                              </a:rPr>
                              <m:t>𝑠𝑒𝑛</m:t>
                            </m:r>
                            <m:r>
                              <a:rPr lang="es-CL" i="1">
                                <a:latin typeface="Cambria Math" panose="02040503050406030204" pitchFamily="18" charset="0"/>
                              </a:rPr>
                              <m:t> </m:t>
                            </m:r>
                            <m:r>
                              <a:rPr lang="es-CL" i="1">
                                <a:latin typeface="Cambria Math" panose="02040503050406030204" pitchFamily="18" charset="0"/>
                              </a:rPr>
                              <m:t>𝑡</m:t>
                            </m:r>
                            <m:r>
                              <a:rPr lang="es-CL" i="1">
                                <a:latin typeface="Cambria Math" panose="02040503050406030204" pitchFamily="18" charset="0"/>
                              </a:rPr>
                              <m:t>+</m:t>
                            </m:r>
                            <m:r>
                              <a:rPr lang="es-CL" i="1">
                                <a:latin typeface="Cambria Math" panose="02040503050406030204" pitchFamily="18" charset="0"/>
                              </a:rPr>
                              <m:t>𝑘</m:t>
                            </m:r>
                            <m:r>
                              <a:rPr lang="es-CL" i="1">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1</m:t>
                                </m:r>
                              </m:num>
                              <m:den>
                                <m:r>
                                  <a:rPr lang="es-CL" i="1">
                                    <a:latin typeface="Cambria Math" panose="02040503050406030204" pitchFamily="18" charset="0"/>
                                  </a:rPr>
                                  <m:t>2</m:t>
                                </m:r>
                              </m:den>
                            </m:f>
                            <m:r>
                              <a:rPr lang="es-CL" i="1">
                                <a:latin typeface="Cambria Math" panose="02040503050406030204" pitchFamily="18" charset="0"/>
                              </a:rPr>
                              <m:t> </m:t>
                            </m:r>
                            <m:r>
                              <a:rPr lang="es-CL" i="1">
                                <a:latin typeface="Cambria Math" panose="02040503050406030204" pitchFamily="18" charset="0"/>
                              </a:rPr>
                              <m:t>𝑠𝑒𝑛</m:t>
                            </m:r>
                            <m:d>
                              <m:dPr>
                                <m:ctrlPr>
                                  <a:rPr lang="es-CL" i="1">
                                    <a:latin typeface="Cambria Math" panose="02040503050406030204" pitchFamily="18" charset="0"/>
                                  </a:rPr>
                                </m:ctrlPr>
                              </m:dPr>
                              <m:e>
                                <m:sSup>
                                  <m:sSupPr>
                                    <m:ctrlPr>
                                      <a:rPr lang="es-CL" i="1">
                                        <a:latin typeface="Cambria Math" panose="02040503050406030204" pitchFamily="18" charset="0"/>
                                      </a:rPr>
                                    </m:ctrlPr>
                                  </m:sSupPr>
                                  <m:e>
                                    <m:r>
                                      <a:rPr lang="es-CL" i="1">
                                        <a:latin typeface="Cambria Math" panose="02040503050406030204" pitchFamily="18" charset="0"/>
                                      </a:rPr>
                                      <m:t>𝑥</m:t>
                                    </m:r>
                                  </m:e>
                                  <m:sup>
                                    <m:r>
                                      <a:rPr lang="es-CL" i="1">
                                        <a:latin typeface="Cambria Math" panose="02040503050406030204" pitchFamily="18" charset="0"/>
                                      </a:rPr>
                                      <m:t>2</m:t>
                                    </m:r>
                                  </m:sup>
                                </m:sSup>
                                <m:r>
                                  <a:rPr lang="es-CL" i="1">
                                    <a:latin typeface="Cambria Math" panose="02040503050406030204" pitchFamily="18" charset="0"/>
                                  </a:rPr>
                                  <m:t>+1</m:t>
                                </m:r>
                              </m:e>
                            </m:d>
                            <m:r>
                              <a:rPr lang="es-CL" i="1">
                                <a:latin typeface="Cambria Math" panose="02040503050406030204" pitchFamily="18" charset="0"/>
                              </a:rPr>
                              <m:t>+</m:t>
                            </m:r>
                            <m:r>
                              <a:rPr lang="es-CL" i="1">
                                <a:latin typeface="Cambria Math" panose="02040503050406030204" pitchFamily="18" charset="0"/>
                              </a:rPr>
                              <m:t>𝑘</m:t>
                            </m:r>
                          </m:e>
                        </m:nary>
                      </m:e>
                    </m:nary>
                  </m:oMath>
                </a14:m>
                <a:endParaRPr lang="es-CL" dirty="0"/>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51479" y="792722"/>
                <a:ext cx="9603275" cy="3450613"/>
              </a:xfrm>
              <a:blipFill>
                <a:blip r:embed="rId2"/>
                <a:stretch>
                  <a:fillRect l="-2540" t="-16784"/>
                </a:stretch>
              </a:blipFill>
            </p:spPr>
            <p:txBody>
              <a:bodyPr/>
              <a:lstStyle/>
              <a:p>
                <a:r>
                  <a:rPr lang="es-CL">
                    <a:noFill/>
                  </a:rPr>
                  <a:t> </a:t>
                </a:r>
              </a:p>
            </p:txBody>
          </p:sp>
        </mc:Fallback>
      </mc:AlternateContent>
    </p:spTree>
    <p:extLst>
      <p:ext uri="{BB962C8B-B14F-4D97-AF65-F5344CB8AC3E}">
        <p14:creationId xmlns:p14="http://schemas.microsoft.com/office/powerpoint/2010/main" val="2429942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285719" y="175502"/>
                <a:ext cx="9603275" cy="5516638"/>
              </a:xfrm>
            </p:spPr>
            <p:txBody>
              <a:bodyPr/>
              <a:lstStyle/>
              <a:p>
                <a:r>
                  <a:rPr lang="es-CL" sz="2800" dirty="0"/>
                  <a:t>En otras integrales el cambio no resulta tan evidente, Por ejemplo, una muy clásica es:</a:t>
                </a:r>
              </a:p>
              <a:p>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f>
                          <m:fPr>
                            <m:ctrlPr>
                              <a:rPr lang="es-CL" sz="2800" i="1">
                                <a:latin typeface="Cambria Math" panose="02040503050406030204" pitchFamily="18" charset="0"/>
                              </a:rPr>
                            </m:ctrlPr>
                          </m:fPr>
                          <m:num>
                            <m:r>
                              <a:rPr lang="es-CL" sz="2800" i="1">
                                <a:latin typeface="Cambria Math" panose="02040503050406030204" pitchFamily="18" charset="0"/>
                              </a:rPr>
                              <m:t>𝑑𝑥</m:t>
                            </m:r>
                          </m:num>
                          <m:den>
                            <m:rad>
                              <m:radPr>
                                <m:degHide m:val="on"/>
                                <m:ctrlPr>
                                  <a:rPr lang="es-CL" sz="2800" i="1">
                                    <a:latin typeface="Cambria Math" panose="02040503050406030204" pitchFamily="18" charset="0"/>
                                  </a:rPr>
                                </m:ctrlPr>
                              </m:radPr>
                              <m:deg/>
                              <m:e>
                                <m:sSup>
                                  <m:sSupPr>
                                    <m:ctrlPr>
                                      <a:rPr lang="es-CL" sz="2800" i="1">
                                        <a:latin typeface="Cambria Math" panose="02040503050406030204" pitchFamily="18" charset="0"/>
                                      </a:rPr>
                                    </m:ctrlPr>
                                  </m:sSupPr>
                                  <m:e>
                                    <m:r>
                                      <a:rPr lang="es-CL" sz="2800" i="1">
                                        <a:latin typeface="Cambria Math" panose="02040503050406030204" pitchFamily="18" charset="0"/>
                                      </a:rPr>
                                      <m:t>𝑎</m:t>
                                    </m:r>
                                  </m:e>
                                  <m:sup>
                                    <m:r>
                                      <a:rPr lang="es-CL" sz="2800" i="1">
                                        <a:latin typeface="Cambria Math" panose="02040503050406030204" pitchFamily="18" charset="0"/>
                                      </a:rPr>
                                      <m:t>2</m:t>
                                    </m:r>
                                  </m:sup>
                                </m:sSup>
                                <m:r>
                                  <a:rPr lang="es-CL" sz="2800" i="1">
                                    <a:latin typeface="Cambria Math" panose="02040503050406030204" pitchFamily="18" charset="0"/>
                                  </a:rPr>
                                  <m:t>−</m:t>
                                </m:r>
                                <m:sSup>
                                  <m:sSupPr>
                                    <m:ctrlPr>
                                      <a:rPr lang="es-CL" sz="2800" i="1">
                                        <a:latin typeface="Cambria Math" panose="02040503050406030204" pitchFamily="18" charset="0"/>
                                      </a:rPr>
                                    </m:ctrlPr>
                                  </m:sSupPr>
                                  <m:e>
                                    <m:r>
                                      <a:rPr lang="es-CL" sz="2800" i="1">
                                        <a:latin typeface="Cambria Math" panose="02040503050406030204" pitchFamily="18" charset="0"/>
                                      </a:rPr>
                                      <m:t>𝑥</m:t>
                                    </m:r>
                                  </m:e>
                                  <m:sup>
                                    <m:r>
                                      <a:rPr lang="es-CL" sz="2800" i="1">
                                        <a:latin typeface="Cambria Math" panose="02040503050406030204" pitchFamily="18" charset="0"/>
                                      </a:rPr>
                                      <m:t>2</m:t>
                                    </m:r>
                                  </m:sup>
                                </m:sSup>
                              </m:e>
                            </m:rad>
                          </m:den>
                        </m:f>
                      </m:e>
                    </m:nary>
                  </m:oMath>
                </a14:m>
                <a:endParaRPr lang="es-CL" sz="2800" dirty="0"/>
              </a:p>
              <a:p>
                <a:r>
                  <a:rPr lang="es-CL" sz="2800" dirty="0"/>
                  <a:t>Si efectuamos el cambio de </a:t>
                </a:r>
                <a14:m>
                  <m:oMath xmlns:m="http://schemas.openxmlformats.org/officeDocument/2006/math">
                    <m:r>
                      <a:rPr lang="es-CL" sz="2800" i="1">
                        <a:latin typeface="Cambria Math" panose="02040503050406030204" pitchFamily="18" charset="0"/>
                      </a:rPr>
                      <m:t>𝑥</m:t>
                    </m:r>
                    <m:r>
                      <a:rPr lang="es-CL" sz="2800" i="1">
                        <a:latin typeface="Cambria Math" panose="02040503050406030204" pitchFamily="18" charset="0"/>
                      </a:rPr>
                      <m:t>=</m:t>
                    </m:r>
                    <m:r>
                      <a:rPr lang="es-CL" sz="2800" i="1">
                        <a:latin typeface="Cambria Math" panose="02040503050406030204" pitchFamily="18" charset="0"/>
                      </a:rPr>
                      <m:t>𝑎𝑡</m:t>
                    </m:r>
                  </m:oMath>
                </a14:m>
                <a:r>
                  <a:rPr lang="es-CL" sz="2800" dirty="0"/>
                  <a:t> ; </a:t>
                </a:r>
                <a14:m>
                  <m:oMath xmlns:m="http://schemas.openxmlformats.org/officeDocument/2006/math">
                    <m:r>
                      <a:rPr lang="es-CL" sz="2800" i="1">
                        <a:latin typeface="Cambria Math" panose="02040503050406030204" pitchFamily="18" charset="0"/>
                      </a:rPr>
                      <m:t>𝑑𝑥</m:t>
                    </m:r>
                    <m:r>
                      <a:rPr lang="es-CL" sz="2800" i="1">
                        <a:latin typeface="Cambria Math" panose="02040503050406030204" pitchFamily="18" charset="0"/>
                      </a:rPr>
                      <m:t>=</m:t>
                    </m:r>
                    <m:r>
                      <a:rPr lang="es-CL" sz="2800" i="1">
                        <a:latin typeface="Cambria Math" panose="02040503050406030204" pitchFamily="18" charset="0"/>
                      </a:rPr>
                      <m:t>𝑎𝑑𝑡</m:t>
                    </m:r>
                  </m:oMath>
                </a14:m>
                <a:r>
                  <a:rPr lang="es-CL" sz="2800" dirty="0"/>
                  <a:t> , la integral se transforma en:</a:t>
                </a:r>
              </a:p>
              <a:p>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f>
                          <m:fPr>
                            <m:ctrlPr>
                              <a:rPr lang="es-CL" sz="2800" i="1">
                                <a:latin typeface="Cambria Math" panose="02040503050406030204" pitchFamily="18" charset="0"/>
                              </a:rPr>
                            </m:ctrlPr>
                          </m:fPr>
                          <m:num>
                            <m:r>
                              <a:rPr lang="es-CL" sz="2800" i="1">
                                <a:latin typeface="Cambria Math" panose="02040503050406030204" pitchFamily="18" charset="0"/>
                              </a:rPr>
                              <m:t>𝑎𝑑𝑡</m:t>
                            </m:r>
                          </m:num>
                          <m:den>
                            <m:rad>
                              <m:radPr>
                                <m:degHide m:val="on"/>
                                <m:ctrlPr>
                                  <a:rPr lang="es-CL" sz="2800" i="1">
                                    <a:latin typeface="Cambria Math" panose="02040503050406030204" pitchFamily="18" charset="0"/>
                                  </a:rPr>
                                </m:ctrlPr>
                              </m:radPr>
                              <m:deg/>
                              <m:e>
                                <m:sSup>
                                  <m:sSupPr>
                                    <m:ctrlPr>
                                      <a:rPr lang="es-CL" sz="2800" i="1">
                                        <a:latin typeface="Cambria Math" panose="02040503050406030204" pitchFamily="18" charset="0"/>
                                      </a:rPr>
                                    </m:ctrlPr>
                                  </m:sSupPr>
                                  <m:e>
                                    <m:r>
                                      <a:rPr lang="es-CL" sz="2800" i="1">
                                        <a:latin typeface="Cambria Math" panose="02040503050406030204" pitchFamily="18" charset="0"/>
                                      </a:rPr>
                                      <m:t>𝑎</m:t>
                                    </m:r>
                                  </m:e>
                                  <m:sup>
                                    <m:r>
                                      <a:rPr lang="es-CL" sz="2800" i="1">
                                        <a:latin typeface="Cambria Math" panose="02040503050406030204" pitchFamily="18" charset="0"/>
                                      </a:rPr>
                                      <m:t>2</m:t>
                                    </m:r>
                                  </m:sup>
                                </m:sSup>
                                <m:r>
                                  <a:rPr lang="es-CL" sz="2800" i="1">
                                    <a:latin typeface="Cambria Math" panose="02040503050406030204" pitchFamily="18" charset="0"/>
                                  </a:rPr>
                                  <m:t>−</m:t>
                                </m:r>
                                <m:sSup>
                                  <m:sSupPr>
                                    <m:ctrlPr>
                                      <a:rPr lang="es-CL" sz="2800" i="1">
                                        <a:latin typeface="Cambria Math" panose="02040503050406030204" pitchFamily="18" charset="0"/>
                                      </a:rPr>
                                    </m:ctrlPr>
                                  </m:sSupPr>
                                  <m:e>
                                    <m:r>
                                      <a:rPr lang="es-CL" sz="2800" i="1">
                                        <a:latin typeface="Cambria Math" panose="02040503050406030204" pitchFamily="18" charset="0"/>
                                      </a:rPr>
                                      <m:t>𝑎</m:t>
                                    </m:r>
                                  </m:e>
                                  <m:sup>
                                    <m:r>
                                      <a:rPr lang="es-CL" sz="2800" i="1">
                                        <a:latin typeface="Cambria Math" panose="02040503050406030204" pitchFamily="18" charset="0"/>
                                      </a:rPr>
                                      <m:t>2</m:t>
                                    </m:r>
                                  </m:sup>
                                </m:sSup>
                                <m:sSup>
                                  <m:sSupPr>
                                    <m:ctrlPr>
                                      <a:rPr lang="es-CL" sz="2800" i="1">
                                        <a:latin typeface="Cambria Math" panose="02040503050406030204" pitchFamily="18" charset="0"/>
                                      </a:rPr>
                                    </m:ctrlPr>
                                  </m:sSupPr>
                                  <m:e>
                                    <m:r>
                                      <a:rPr lang="es-CL" sz="2800" i="1">
                                        <a:latin typeface="Cambria Math" panose="02040503050406030204" pitchFamily="18" charset="0"/>
                                      </a:rPr>
                                      <m:t>𝑡</m:t>
                                    </m:r>
                                  </m:e>
                                  <m:sup>
                                    <m:r>
                                      <a:rPr lang="es-CL" sz="2800" i="1">
                                        <a:latin typeface="Cambria Math" panose="02040503050406030204" pitchFamily="18" charset="0"/>
                                      </a:rPr>
                                      <m:t>2</m:t>
                                    </m:r>
                                  </m:sup>
                                </m:sSup>
                              </m:e>
                            </m:rad>
                          </m:den>
                        </m:f>
                        <m:r>
                          <a:rPr lang="es-CL" sz="2800" i="1">
                            <a:latin typeface="Cambria Math" panose="02040503050406030204" pitchFamily="18" charset="0"/>
                          </a:rPr>
                          <m:t>=</m:t>
                        </m:r>
                        <m:nary>
                          <m:naryPr>
                            <m:limLoc m:val="undOvr"/>
                            <m:subHide m:val="on"/>
                            <m:supHide m:val="on"/>
                            <m:ctrlPr>
                              <a:rPr lang="es-CL" sz="2800" i="1">
                                <a:latin typeface="Cambria Math" panose="02040503050406030204" pitchFamily="18" charset="0"/>
                              </a:rPr>
                            </m:ctrlPr>
                          </m:naryPr>
                          <m:sub/>
                          <m:sup/>
                          <m:e>
                            <m:f>
                              <m:fPr>
                                <m:ctrlPr>
                                  <a:rPr lang="es-CL" sz="2800" i="1">
                                    <a:latin typeface="Cambria Math" panose="02040503050406030204" pitchFamily="18" charset="0"/>
                                  </a:rPr>
                                </m:ctrlPr>
                              </m:fPr>
                              <m:num>
                                <m:r>
                                  <a:rPr lang="es-CL" sz="2800" i="1">
                                    <a:latin typeface="Cambria Math" panose="02040503050406030204" pitchFamily="18" charset="0"/>
                                  </a:rPr>
                                  <m:t>𝑎𝑑𝑡</m:t>
                                </m:r>
                              </m:num>
                              <m:den>
                                <m:rad>
                                  <m:radPr>
                                    <m:degHide m:val="on"/>
                                    <m:ctrlPr>
                                      <a:rPr lang="es-CL" sz="2800" i="1">
                                        <a:latin typeface="Cambria Math" panose="02040503050406030204" pitchFamily="18" charset="0"/>
                                      </a:rPr>
                                    </m:ctrlPr>
                                  </m:radPr>
                                  <m:deg/>
                                  <m:e>
                                    <m:sSup>
                                      <m:sSupPr>
                                        <m:ctrlPr>
                                          <a:rPr lang="es-CL" sz="2800" i="1">
                                            <a:latin typeface="Cambria Math" panose="02040503050406030204" pitchFamily="18" charset="0"/>
                                          </a:rPr>
                                        </m:ctrlPr>
                                      </m:sSupPr>
                                      <m:e>
                                        <m:r>
                                          <a:rPr lang="es-CL" sz="2800" i="1">
                                            <a:latin typeface="Cambria Math" panose="02040503050406030204" pitchFamily="18" charset="0"/>
                                          </a:rPr>
                                          <m:t>𝑎</m:t>
                                        </m:r>
                                      </m:e>
                                      <m:sup>
                                        <m:r>
                                          <a:rPr lang="es-CL" sz="2800" i="1">
                                            <a:latin typeface="Cambria Math" panose="02040503050406030204" pitchFamily="18" charset="0"/>
                                          </a:rPr>
                                          <m:t>2</m:t>
                                        </m:r>
                                      </m:sup>
                                    </m:sSup>
                                    <m:r>
                                      <a:rPr lang="es-CL" sz="2800" i="1">
                                        <a:latin typeface="Cambria Math" panose="02040503050406030204" pitchFamily="18" charset="0"/>
                                      </a:rPr>
                                      <m:t>(1−</m:t>
                                    </m:r>
                                    <m:sSup>
                                      <m:sSupPr>
                                        <m:ctrlPr>
                                          <a:rPr lang="es-CL" sz="2800" i="1">
                                            <a:latin typeface="Cambria Math" panose="02040503050406030204" pitchFamily="18" charset="0"/>
                                          </a:rPr>
                                        </m:ctrlPr>
                                      </m:sSupPr>
                                      <m:e>
                                        <m:r>
                                          <a:rPr lang="es-CL" sz="2800" i="1">
                                            <a:latin typeface="Cambria Math" panose="02040503050406030204" pitchFamily="18" charset="0"/>
                                          </a:rPr>
                                          <m:t>𝑡</m:t>
                                        </m:r>
                                      </m:e>
                                      <m:sup>
                                        <m:r>
                                          <a:rPr lang="es-CL" sz="2800" i="1">
                                            <a:latin typeface="Cambria Math" panose="02040503050406030204" pitchFamily="18" charset="0"/>
                                          </a:rPr>
                                          <m:t>2</m:t>
                                        </m:r>
                                      </m:sup>
                                    </m:sSup>
                                    <m:r>
                                      <a:rPr lang="es-CL" sz="2800" i="1">
                                        <a:latin typeface="Cambria Math" panose="02040503050406030204" pitchFamily="18" charset="0"/>
                                      </a:rPr>
                                      <m:t>)</m:t>
                                    </m:r>
                                  </m:e>
                                </m:rad>
                              </m:den>
                            </m:f>
                          </m:e>
                        </m:nary>
                        <m:r>
                          <a:rPr lang="es-CL" sz="2800" i="1">
                            <a:latin typeface="Cambria Math" panose="02040503050406030204" pitchFamily="18" charset="0"/>
                          </a:rPr>
                          <m:t> </m:t>
                        </m:r>
                        <m:nary>
                          <m:naryPr>
                            <m:limLoc m:val="undOvr"/>
                            <m:subHide m:val="on"/>
                            <m:supHide m:val="on"/>
                            <m:ctrlPr>
                              <a:rPr lang="es-CL" sz="2800" i="1">
                                <a:latin typeface="Cambria Math" panose="02040503050406030204" pitchFamily="18" charset="0"/>
                              </a:rPr>
                            </m:ctrlPr>
                          </m:naryPr>
                          <m:sub/>
                          <m:sup/>
                          <m:e>
                            <m:f>
                              <m:fPr>
                                <m:ctrlPr>
                                  <a:rPr lang="es-CL" sz="2800" i="1">
                                    <a:latin typeface="Cambria Math" panose="02040503050406030204" pitchFamily="18" charset="0"/>
                                  </a:rPr>
                                </m:ctrlPr>
                              </m:fPr>
                              <m:num>
                                <m:r>
                                  <a:rPr lang="es-CL" sz="2800" i="1">
                                    <a:latin typeface="Cambria Math" panose="02040503050406030204" pitchFamily="18" charset="0"/>
                                  </a:rPr>
                                  <m:t>𝑎𝑑𝑡</m:t>
                                </m:r>
                              </m:num>
                              <m:den>
                                <m:r>
                                  <a:rPr lang="es-CL" sz="2800" i="1">
                                    <a:latin typeface="Cambria Math" panose="02040503050406030204" pitchFamily="18" charset="0"/>
                                  </a:rPr>
                                  <m:t>𝑎</m:t>
                                </m:r>
                                <m:rad>
                                  <m:radPr>
                                    <m:degHide m:val="on"/>
                                    <m:ctrlPr>
                                      <a:rPr lang="es-CL" sz="2800" i="1">
                                        <a:latin typeface="Cambria Math" panose="02040503050406030204" pitchFamily="18" charset="0"/>
                                      </a:rPr>
                                    </m:ctrlPr>
                                  </m:radPr>
                                  <m:deg/>
                                  <m:e>
                                    <m:r>
                                      <a:rPr lang="es-CL" sz="2800" i="1">
                                        <a:latin typeface="Cambria Math" panose="02040503050406030204" pitchFamily="18" charset="0"/>
                                      </a:rPr>
                                      <m:t>(1−</m:t>
                                    </m:r>
                                    <m:sSup>
                                      <m:sSupPr>
                                        <m:ctrlPr>
                                          <a:rPr lang="es-CL" sz="2800" i="1">
                                            <a:latin typeface="Cambria Math" panose="02040503050406030204" pitchFamily="18" charset="0"/>
                                          </a:rPr>
                                        </m:ctrlPr>
                                      </m:sSupPr>
                                      <m:e>
                                        <m:r>
                                          <a:rPr lang="es-CL" sz="2800" i="1">
                                            <a:latin typeface="Cambria Math" panose="02040503050406030204" pitchFamily="18" charset="0"/>
                                          </a:rPr>
                                          <m:t>𝑡</m:t>
                                        </m:r>
                                      </m:e>
                                      <m:sup>
                                        <m:r>
                                          <a:rPr lang="es-CL" sz="2800" i="1">
                                            <a:latin typeface="Cambria Math" panose="02040503050406030204" pitchFamily="18" charset="0"/>
                                          </a:rPr>
                                          <m:t>2</m:t>
                                        </m:r>
                                      </m:sup>
                                    </m:sSup>
                                    <m:r>
                                      <a:rPr lang="es-CL" sz="2800" i="1">
                                        <a:latin typeface="Cambria Math" panose="02040503050406030204" pitchFamily="18" charset="0"/>
                                      </a:rPr>
                                      <m:t>)</m:t>
                                    </m:r>
                                  </m:e>
                                </m:rad>
                              </m:den>
                            </m:f>
                          </m:e>
                        </m:nary>
                      </m:e>
                    </m:nary>
                    <m:r>
                      <a:rPr lang="es-CL" sz="2800" i="1">
                        <a:latin typeface="Cambria Math" panose="02040503050406030204" pitchFamily="18" charset="0"/>
                      </a:rPr>
                      <m:t>=</m:t>
                    </m:r>
                    <m:nary>
                      <m:naryPr>
                        <m:limLoc m:val="undOvr"/>
                        <m:subHide m:val="on"/>
                        <m:supHide m:val="on"/>
                        <m:ctrlPr>
                          <a:rPr lang="es-CL" sz="2800" i="1">
                            <a:latin typeface="Cambria Math" panose="02040503050406030204" pitchFamily="18" charset="0"/>
                          </a:rPr>
                        </m:ctrlPr>
                      </m:naryPr>
                      <m:sub/>
                      <m:sup/>
                      <m:e>
                        <m:f>
                          <m:fPr>
                            <m:ctrlPr>
                              <a:rPr lang="es-CL" sz="2800" i="1">
                                <a:latin typeface="Cambria Math" panose="02040503050406030204" pitchFamily="18" charset="0"/>
                              </a:rPr>
                            </m:ctrlPr>
                          </m:fPr>
                          <m:num>
                            <m:r>
                              <a:rPr lang="es-CL" sz="2800" i="1">
                                <a:latin typeface="Cambria Math" panose="02040503050406030204" pitchFamily="18" charset="0"/>
                              </a:rPr>
                              <m:t>𝑑𝑡</m:t>
                            </m:r>
                          </m:num>
                          <m:den>
                            <m:rad>
                              <m:radPr>
                                <m:degHide m:val="on"/>
                                <m:ctrlPr>
                                  <a:rPr lang="es-CL" sz="2800" i="1">
                                    <a:latin typeface="Cambria Math" panose="02040503050406030204" pitchFamily="18" charset="0"/>
                                  </a:rPr>
                                </m:ctrlPr>
                              </m:radPr>
                              <m:deg/>
                              <m:e>
                                <m:r>
                                  <a:rPr lang="es-CL" sz="2800" i="1">
                                    <a:latin typeface="Cambria Math" panose="02040503050406030204" pitchFamily="18" charset="0"/>
                                  </a:rPr>
                                  <m:t>1−</m:t>
                                </m:r>
                                <m:sSup>
                                  <m:sSupPr>
                                    <m:ctrlPr>
                                      <a:rPr lang="es-CL" sz="2800" i="1">
                                        <a:latin typeface="Cambria Math" panose="02040503050406030204" pitchFamily="18" charset="0"/>
                                      </a:rPr>
                                    </m:ctrlPr>
                                  </m:sSupPr>
                                  <m:e>
                                    <m:r>
                                      <a:rPr lang="es-CL" sz="2800" i="1">
                                        <a:latin typeface="Cambria Math" panose="02040503050406030204" pitchFamily="18" charset="0"/>
                                      </a:rPr>
                                      <m:t>𝑡</m:t>
                                    </m:r>
                                  </m:e>
                                  <m:sup>
                                    <m:r>
                                      <a:rPr lang="es-CL" sz="2800" i="1">
                                        <a:latin typeface="Cambria Math" panose="02040503050406030204" pitchFamily="18" charset="0"/>
                                      </a:rPr>
                                      <m:t>2</m:t>
                                    </m:r>
                                  </m:sup>
                                </m:sSup>
                              </m:e>
                            </m:rad>
                          </m:den>
                        </m:f>
                      </m:e>
                    </m:nary>
                  </m:oMath>
                </a14:m>
                <a:endParaRPr lang="es-CL" sz="2800" dirty="0"/>
              </a:p>
              <a:p>
                <a:r>
                  <a:rPr lang="es-CL" sz="2800" dirty="0"/>
                  <a:t>Que corresponde a :</a:t>
                </a:r>
                <a14:m>
                  <m:oMath xmlns:m="http://schemas.openxmlformats.org/officeDocument/2006/math">
                    <m:r>
                      <a:rPr lang="es-CL" sz="2800" i="1">
                        <a:latin typeface="Cambria Math" panose="02040503050406030204" pitchFamily="18" charset="0"/>
                      </a:rPr>
                      <m:t>𝑎𝑟𝑐𝑠𝑒𝑛</m:t>
                    </m:r>
                    <m:r>
                      <a:rPr lang="es-CL" sz="2800" i="1">
                        <a:latin typeface="Cambria Math" panose="02040503050406030204" pitchFamily="18" charset="0"/>
                      </a:rPr>
                      <m:t> </m:t>
                    </m:r>
                    <m:r>
                      <a:rPr lang="es-CL" sz="2800" i="1">
                        <a:latin typeface="Cambria Math" panose="02040503050406030204" pitchFamily="18" charset="0"/>
                      </a:rPr>
                      <m:t>𝑡</m:t>
                    </m:r>
                    <m:r>
                      <a:rPr lang="es-CL" sz="2800" i="1">
                        <a:latin typeface="Cambria Math" panose="02040503050406030204" pitchFamily="18" charset="0"/>
                      </a:rPr>
                      <m:t>+</m:t>
                    </m:r>
                    <m:r>
                      <a:rPr lang="es-CL" sz="2800" i="1">
                        <a:latin typeface="Cambria Math" panose="02040503050406030204" pitchFamily="18" charset="0"/>
                      </a:rPr>
                      <m:t>𝑘</m:t>
                    </m:r>
                    <m:r>
                      <a:rPr lang="es-CL" sz="2800" i="1">
                        <a:latin typeface="Cambria Math" panose="02040503050406030204" pitchFamily="18" charset="0"/>
                      </a:rPr>
                      <m:t>=</m:t>
                    </m:r>
                    <m:r>
                      <a:rPr lang="es-CL" sz="2800" i="1">
                        <a:latin typeface="Cambria Math" panose="02040503050406030204" pitchFamily="18" charset="0"/>
                      </a:rPr>
                      <m:t>𝑎𝑟𝑐𝑠𝑒𝑛</m:t>
                    </m:r>
                    <m:r>
                      <a:rPr lang="es-CL" sz="2800" i="1">
                        <a:latin typeface="Cambria Math" panose="02040503050406030204" pitchFamily="18" charset="0"/>
                      </a:rPr>
                      <m:t> </m:t>
                    </m:r>
                    <m:d>
                      <m:dPr>
                        <m:ctrlPr>
                          <a:rPr lang="es-CL" sz="2800" i="1">
                            <a:latin typeface="Cambria Math" panose="02040503050406030204" pitchFamily="18" charset="0"/>
                          </a:rPr>
                        </m:ctrlPr>
                      </m:dPr>
                      <m:e>
                        <m:f>
                          <m:fPr>
                            <m:ctrlPr>
                              <a:rPr lang="es-CL" sz="2800" i="1">
                                <a:latin typeface="Cambria Math" panose="02040503050406030204" pitchFamily="18" charset="0"/>
                              </a:rPr>
                            </m:ctrlPr>
                          </m:fPr>
                          <m:num>
                            <m:r>
                              <a:rPr lang="es-CL" sz="2800" i="1">
                                <a:latin typeface="Cambria Math" panose="02040503050406030204" pitchFamily="18" charset="0"/>
                              </a:rPr>
                              <m:t>𝑥</m:t>
                            </m:r>
                          </m:num>
                          <m:den>
                            <m:r>
                              <a:rPr lang="es-CL" sz="2800" i="1">
                                <a:latin typeface="Cambria Math" panose="02040503050406030204" pitchFamily="18" charset="0"/>
                              </a:rPr>
                              <m:t>𝑎</m:t>
                            </m:r>
                          </m:den>
                        </m:f>
                      </m:e>
                    </m:d>
                    <m:r>
                      <a:rPr lang="es-CL" sz="2800" i="1">
                        <a:latin typeface="Cambria Math" panose="02040503050406030204" pitchFamily="18" charset="0"/>
                      </a:rPr>
                      <m:t>+</m:t>
                    </m:r>
                    <m:r>
                      <a:rPr lang="es-CL" sz="2800" i="1">
                        <a:latin typeface="Cambria Math" panose="02040503050406030204" pitchFamily="18" charset="0"/>
                      </a:rPr>
                      <m:t>𝑘</m:t>
                    </m:r>
                  </m:oMath>
                </a14:m>
                <a:endParaRPr lang="es-CL" sz="2800" dirty="0"/>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285719" y="175502"/>
                <a:ext cx="9603275" cy="5516638"/>
              </a:xfrm>
              <a:blipFill>
                <a:blip r:embed="rId2"/>
                <a:stretch>
                  <a:fillRect l="-1143" t="-442"/>
                </a:stretch>
              </a:blipFill>
            </p:spPr>
            <p:txBody>
              <a:bodyPr/>
              <a:lstStyle/>
              <a:p>
                <a:r>
                  <a:rPr lang="es-CL">
                    <a:noFill/>
                  </a:rPr>
                  <a:t> </a:t>
                </a:r>
              </a:p>
            </p:txBody>
          </p:sp>
        </mc:Fallback>
      </mc:AlternateContent>
    </p:spTree>
    <p:extLst>
      <p:ext uri="{BB962C8B-B14F-4D97-AF65-F5344CB8AC3E}">
        <p14:creationId xmlns:p14="http://schemas.microsoft.com/office/powerpoint/2010/main" val="618525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491459" y="312662"/>
                <a:ext cx="9603275" cy="5413768"/>
              </a:xfrm>
            </p:spPr>
            <p:txBody>
              <a:bodyPr>
                <a:normAutofit/>
              </a:bodyPr>
              <a:lstStyle/>
              <a:p>
                <a:r>
                  <a:rPr lang="es-CL" sz="2800" dirty="0"/>
                  <a:t>Otro ejemplo:</a:t>
                </a:r>
              </a:p>
              <a:p>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f>
                          <m:fPr>
                            <m:ctrlPr>
                              <a:rPr lang="es-CL" sz="2800" i="1">
                                <a:latin typeface="Cambria Math" panose="02040503050406030204" pitchFamily="18" charset="0"/>
                              </a:rPr>
                            </m:ctrlPr>
                          </m:fPr>
                          <m:num>
                            <m:r>
                              <a:rPr lang="es-CL" sz="2800" i="1">
                                <a:latin typeface="Cambria Math" panose="02040503050406030204" pitchFamily="18" charset="0"/>
                              </a:rPr>
                              <m:t>𝑥</m:t>
                            </m:r>
                          </m:num>
                          <m:den>
                            <m:sSup>
                              <m:sSupPr>
                                <m:ctrlPr>
                                  <a:rPr lang="es-CL" sz="2800" i="1">
                                    <a:latin typeface="Cambria Math" panose="02040503050406030204" pitchFamily="18" charset="0"/>
                                  </a:rPr>
                                </m:ctrlPr>
                              </m:sSupPr>
                              <m:e>
                                <m:r>
                                  <a:rPr lang="es-CL" sz="2800" i="1">
                                    <a:latin typeface="Cambria Math" panose="02040503050406030204" pitchFamily="18" charset="0"/>
                                  </a:rPr>
                                  <m:t>𝑋</m:t>
                                </m:r>
                              </m:e>
                              <m:sup>
                                <m:r>
                                  <a:rPr lang="es-CL" sz="2800" i="1">
                                    <a:latin typeface="Cambria Math" panose="02040503050406030204" pitchFamily="18" charset="0"/>
                                  </a:rPr>
                                  <m:t>4</m:t>
                                </m:r>
                              </m:sup>
                            </m:sSup>
                            <m:r>
                              <a:rPr lang="es-CL" sz="2800" i="1">
                                <a:latin typeface="Cambria Math" panose="02040503050406030204" pitchFamily="18" charset="0"/>
                              </a:rPr>
                              <m:t>+1</m:t>
                            </m:r>
                          </m:den>
                        </m:f>
                        <m:r>
                          <a:rPr lang="es-CL" sz="2800" i="1">
                            <a:latin typeface="Cambria Math" panose="02040503050406030204" pitchFamily="18" charset="0"/>
                          </a:rPr>
                          <m:t>𝑑𝑥</m:t>
                        </m:r>
                      </m:e>
                    </m:nary>
                  </m:oMath>
                </a14:m>
                <a:endParaRPr lang="es-CL" sz="2800" dirty="0"/>
              </a:p>
              <a:p>
                <a:r>
                  <a:rPr lang="es-CL" sz="2800" dirty="0"/>
                  <a:t>  Cambiamos </a:t>
                </a:r>
                <a14:m>
                  <m:oMath xmlns:m="http://schemas.openxmlformats.org/officeDocument/2006/math">
                    <m:sSup>
                      <m:sSupPr>
                        <m:ctrlPr>
                          <a:rPr lang="es-CL" sz="2800" i="1">
                            <a:latin typeface="Cambria Math" panose="02040503050406030204" pitchFamily="18" charset="0"/>
                          </a:rPr>
                        </m:ctrlPr>
                      </m:sSupPr>
                      <m:e>
                        <m:r>
                          <a:rPr lang="es-CL" sz="2800" i="1">
                            <a:latin typeface="Cambria Math" panose="02040503050406030204" pitchFamily="18" charset="0"/>
                          </a:rPr>
                          <m:t>𝑥</m:t>
                        </m:r>
                      </m:e>
                      <m:sup>
                        <m:r>
                          <a:rPr lang="es-CL" sz="2800" i="1">
                            <a:latin typeface="Cambria Math" panose="02040503050406030204" pitchFamily="18" charset="0"/>
                          </a:rPr>
                          <m:t>2</m:t>
                        </m:r>
                      </m:sup>
                    </m:sSup>
                    <m:r>
                      <a:rPr lang="es-CL" sz="2800" i="1">
                        <a:latin typeface="Cambria Math" panose="02040503050406030204" pitchFamily="18" charset="0"/>
                      </a:rPr>
                      <m:t>=</m:t>
                    </m:r>
                    <m:r>
                      <a:rPr lang="es-CL" sz="2800" i="1">
                        <a:latin typeface="Cambria Math" panose="02040503050406030204" pitchFamily="18" charset="0"/>
                      </a:rPr>
                      <m:t>𝑡</m:t>
                    </m:r>
                    <m:r>
                      <a:rPr lang="es-CL" sz="2800" i="1">
                        <a:latin typeface="Cambria Math" panose="02040503050406030204" pitchFamily="18" charset="0"/>
                      </a:rPr>
                      <m:t>        2</m:t>
                    </m:r>
                    <m:r>
                      <a:rPr lang="es-CL" sz="2800" i="1">
                        <a:latin typeface="Cambria Math" panose="02040503050406030204" pitchFamily="18" charset="0"/>
                      </a:rPr>
                      <m:t>𝑥𝑑𝑥</m:t>
                    </m:r>
                    <m:r>
                      <a:rPr lang="es-CL" sz="2800" i="1">
                        <a:latin typeface="Cambria Math" panose="02040503050406030204" pitchFamily="18" charset="0"/>
                      </a:rPr>
                      <m:t>=</m:t>
                    </m:r>
                    <m:r>
                      <a:rPr lang="es-CL" sz="2800" i="1">
                        <a:latin typeface="Cambria Math" panose="02040503050406030204" pitchFamily="18" charset="0"/>
                      </a:rPr>
                      <m:t>𝑑𝑡</m:t>
                    </m:r>
                    <m:r>
                      <a:rPr lang="es-CL" sz="2800" i="1">
                        <a:latin typeface="Cambria Math" panose="02040503050406030204" pitchFamily="18" charset="0"/>
                      </a:rPr>
                      <m:t>    </m:t>
                    </m:r>
                    <m:r>
                      <a:rPr lang="es-CL" sz="2800" i="1">
                        <a:latin typeface="Cambria Math" panose="02040503050406030204" pitchFamily="18" charset="0"/>
                      </a:rPr>
                      <m:t>𝑥𝑑𝑥</m:t>
                    </m:r>
                    <m:r>
                      <a:rPr lang="es-CL" sz="2800" i="1">
                        <a:latin typeface="Cambria Math" panose="02040503050406030204" pitchFamily="18" charset="0"/>
                      </a:rPr>
                      <m:t>=</m:t>
                    </m:r>
                    <m:f>
                      <m:fPr>
                        <m:ctrlPr>
                          <a:rPr lang="es-CL" sz="2800" i="1">
                            <a:latin typeface="Cambria Math" panose="02040503050406030204" pitchFamily="18" charset="0"/>
                          </a:rPr>
                        </m:ctrlPr>
                      </m:fPr>
                      <m:num>
                        <m:r>
                          <a:rPr lang="es-CL" sz="2800" i="1">
                            <a:latin typeface="Cambria Math" panose="02040503050406030204" pitchFamily="18" charset="0"/>
                          </a:rPr>
                          <m:t>1</m:t>
                        </m:r>
                      </m:num>
                      <m:den>
                        <m:r>
                          <a:rPr lang="es-CL" sz="2800" i="1">
                            <a:latin typeface="Cambria Math" panose="02040503050406030204" pitchFamily="18" charset="0"/>
                          </a:rPr>
                          <m:t>2</m:t>
                        </m:r>
                      </m:den>
                    </m:f>
                    <m:r>
                      <a:rPr lang="es-CL" sz="2800" i="1">
                        <a:latin typeface="Cambria Math" panose="02040503050406030204" pitchFamily="18" charset="0"/>
                      </a:rPr>
                      <m:t>𝑑𝑡</m:t>
                    </m:r>
                    <m:r>
                      <a:rPr lang="es-CL" sz="2800" i="1">
                        <a:latin typeface="Cambria Math" panose="02040503050406030204" pitchFamily="18" charset="0"/>
                      </a:rPr>
                      <m:t> </m:t>
                    </m:r>
                  </m:oMath>
                </a14:m>
                <a:endParaRPr lang="es-CL" sz="2800" dirty="0"/>
              </a:p>
              <a:p>
                <a14:m>
                  <m:oMath xmlns:m="http://schemas.openxmlformats.org/officeDocument/2006/math">
                    <m:f>
                      <m:fPr>
                        <m:ctrlPr>
                          <a:rPr lang="es-CL" sz="2800" i="1">
                            <a:latin typeface="Cambria Math" panose="02040503050406030204" pitchFamily="18" charset="0"/>
                          </a:rPr>
                        </m:ctrlPr>
                      </m:fPr>
                      <m:num>
                        <m:r>
                          <a:rPr lang="es-CL" sz="2800" i="1">
                            <a:latin typeface="Cambria Math" panose="02040503050406030204" pitchFamily="18" charset="0"/>
                          </a:rPr>
                          <m:t>1</m:t>
                        </m:r>
                      </m:num>
                      <m:den>
                        <m:r>
                          <a:rPr lang="es-CL" sz="2800" i="1">
                            <a:latin typeface="Cambria Math" panose="02040503050406030204" pitchFamily="18" charset="0"/>
                          </a:rPr>
                          <m:t>2</m:t>
                        </m:r>
                      </m:den>
                    </m:f>
                    <m:nary>
                      <m:naryPr>
                        <m:limLoc m:val="undOvr"/>
                        <m:subHide m:val="on"/>
                        <m:supHide m:val="on"/>
                        <m:ctrlPr>
                          <a:rPr lang="es-CL" sz="2800" i="1">
                            <a:latin typeface="Cambria Math" panose="02040503050406030204" pitchFamily="18" charset="0"/>
                          </a:rPr>
                        </m:ctrlPr>
                      </m:naryPr>
                      <m:sub/>
                      <m:sup/>
                      <m:e>
                        <m:f>
                          <m:fPr>
                            <m:ctrlPr>
                              <a:rPr lang="es-CL" sz="2800" i="1">
                                <a:latin typeface="Cambria Math" panose="02040503050406030204" pitchFamily="18" charset="0"/>
                              </a:rPr>
                            </m:ctrlPr>
                          </m:fPr>
                          <m:num>
                            <m:r>
                              <a:rPr lang="es-CL" sz="2800" i="1">
                                <a:latin typeface="Cambria Math" panose="02040503050406030204" pitchFamily="18" charset="0"/>
                              </a:rPr>
                              <m:t>𝑡</m:t>
                            </m:r>
                          </m:num>
                          <m:den>
                            <m:sSup>
                              <m:sSupPr>
                                <m:ctrlPr>
                                  <a:rPr lang="es-CL" sz="2800" i="1">
                                    <a:latin typeface="Cambria Math" panose="02040503050406030204" pitchFamily="18" charset="0"/>
                                  </a:rPr>
                                </m:ctrlPr>
                              </m:sSupPr>
                              <m:e>
                                <m:r>
                                  <a:rPr lang="es-CL" sz="2800" i="1">
                                    <a:latin typeface="Cambria Math" panose="02040503050406030204" pitchFamily="18" charset="0"/>
                                  </a:rPr>
                                  <m:t>𝑡</m:t>
                                </m:r>
                              </m:e>
                              <m:sup>
                                <m:r>
                                  <a:rPr lang="es-CL" sz="2800" i="1">
                                    <a:latin typeface="Cambria Math" panose="02040503050406030204" pitchFamily="18" charset="0"/>
                                  </a:rPr>
                                  <m:t>2</m:t>
                                </m:r>
                              </m:sup>
                            </m:sSup>
                            <m:r>
                              <a:rPr lang="es-CL" sz="2800" i="1">
                                <a:latin typeface="Cambria Math" panose="02040503050406030204" pitchFamily="18" charset="0"/>
                              </a:rPr>
                              <m:t>+1</m:t>
                            </m:r>
                          </m:den>
                        </m:f>
                        <m:r>
                          <a:rPr lang="es-CL" sz="2800" i="1">
                            <a:latin typeface="Cambria Math" panose="02040503050406030204" pitchFamily="18" charset="0"/>
                          </a:rPr>
                          <m:t>𝑑𝑡</m:t>
                        </m:r>
                      </m:e>
                    </m:nary>
                  </m:oMath>
                </a14:m>
                <a:r>
                  <a:rPr lang="es-CL" sz="2800" dirty="0"/>
                  <a:t> , cuya integral corresponde a:</a:t>
                </a:r>
              </a:p>
              <a:p>
                <a:r>
                  <a:rPr lang="es-CL" sz="2800" dirty="0"/>
                  <a:t> </a:t>
                </a:r>
              </a:p>
              <a:p>
                <a14:m>
                  <m:oMath xmlns:m="http://schemas.openxmlformats.org/officeDocument/2006/math">
                    <m:r>
                      <a:rPr lang="es-CL" sz="2800" i="1">
                        <a:latin typeface="Cambria Math" panose="02040503050406030204" pitchFamily="18" charset="0"/>
                      </a:rPr>
                      <m:t>  </m:t>
                    </m:r>
                    <m:r>
                      <a:rPr lang="es-CL" sz="2800" i="1">
                        <a:latin typeface="Cambria Math" panose="02040503050406030204" pitchFamily="18" charset="0"/>
                      </a:rPr>
                      <m:t>𝑎𝑟𝑐𝑡𝑔𝑡</m:t>
                    </m:r>
                    <m:r>
                      <a:rPr lang="es-CL" sz="2800" i="1">
                        <a:latin typeface="Cambria Math" panose="02040503050406030204" pitchFamily="18" charset="0"/>
                      </a:rPr>
                      <m:t>+</m:t>
                    </m:r>
                    <m:r>
                      <a:rPr lang="es-CL" sz="2800" i="1">
                        <a:latin typeface="Cambria Math" panose="02040503050406030204" pitchFamily="18" charset="0"/>
                      </a:rPr>
                      <m:t>𝑘</m:t>
                    </m:r>
                    <m:r>
                      <a:rPr lang="es-CL" sz="2800" i="1">
                        <a:latin typeface="Cambria Math" panose="02040503050406030204" pitchFamily="18" charset="0"/>
                      </a:rPr>
                      <m:t>=</m:t>
                    </m:r>
                    <m:f>
                      <m:fPr>
                        <m:ctrlPr>
                          <a:rPr lang="es-CL" sz="2800" i="1">
                            <a:latin typeface="Cambria Math" panose="02040503050406030204" pitchFamily="18" charset="0"/>
                          </a:rPr>
                        </m:ctrlPr>
                      </m:fPr>
                      <m:num>
                        <m:r>
                          <a:rPr lang="es-CL" sz="2800" i="1">
                            <a:latin typeface="Cambria Math" panose="02040503050406030204" pitchFamily="18" charset="0"/>
                          </a:rPr>
                          <m:t>1</m:t>
                        </m:r>
                      </m:num>
                      <m:den>
                        <m:r>
                          <a:rPr lang="es-CL" sz="2800" i="1">
                            <a:latin typeface="Cambria Math" panose="02040503050406030204" pitchFamily="18" charset="0"/>
                          </a:rPr>
                          <m:t>2</m:t>
                        </m:r>
                      </m:den>
                    </m:f>
                    <m:r>
                      <a:rPr lang="es-CL" sz="2800" i="1">
                        <a:latin typeface="Cambria Math" panose="02040503050406030204" pitchFamily="18" charset="0"/>
                      </a:rPr>
                      <m:t> </m:t>
                    </m:r>
                    <m:r>
                      <a:rPr lang="es-CL" sz="2800" i="1">
                        <a:latin typeface="Cambria Math" panose="02040503050406030204" pitchFamily="18" charset="0"/>
                      </a:rPr>
                      <m:t>𝑎𝑟𝑐𝑡𝑔</m:t>
                    </m:r>
                    <m:r>
                      <a:rPr lang="es-CL" sz="2800" i="1">
                        <a:latin typeface="Cambria Math" panose="02040503050406030204" pitchFamily="18" charset="0"/>
                      </a:rPr>
                      <m:t> </m:t>
                    </m:r>
                    <m:sSup>
                      <m:sSupPr>
                        <m:ctrlPr>
                          <a:rPr lang="es-CL" sz="2800" i="1">
                            <a:latin typeface="Cambria Math" panose="02040503050406030204" pitchFamily="18" charset="0"/>
                          </a:rPr>
                        </m:ctrlPr>
                      </m:sSupPr>
                      <m:e>
                        <m:r>
                          <a:rPr lang="es-CL" sz="2800" i="1">
                            <a:latin typeface="Cambria Math" panose="02040503050406030204" pitchFamily="18" charset="0"/>
                          </a:rPr>
                          <m:t>𝑥</m:t>
                        </m:r>
                      </m:e>
                      <m:sup>
                        <m:r>
                          <a:rPr lang="es-CL" sz="2800" i="1">
                            <a:latin typeface="Cambria Math" panose="02040503050406030204" pitchFamily="18" charset="0"/>
                          </a:rPr>
                          <m:t>2</m:t>
                        </m:r>
                      </m:sup>
                    </m:sSup>
                    <m:r>
                      <a:rPr lang="es-CL" sz="2800" i="1">
                        <a:latin typeface="Cambria Math" panose="02040503050406030204" pitchFamily="18" charset="0"/>
                      </a:rPr>
                      <m:t>+</m:t>
                    </m:r>
                    <m:r>
                      <a:rPr lang="es-CL" sz="2800" i="1">
                        <a:latin typeface="Cambria Math" panose="02040503050406030204" pitchFamily="18" charset="0"/>
                      </a:rPr>
                      <m:t>𝑘</m:t>
                    </m:r>
                    <m:r>
                      <a:rPr lang="es-CL" sz="2800" i="1">
                        <a:latin typeface="Cambria Math" panose="02040503050406030204" pitchFamily="18" charset="0"/>
                      </a:rPr>
                      <m:t> </m:t>
                    </m:r>
                  </m:oMath>
                </a14:m>
                <a:endParaRPr lang="es-CL" sz="2800" dirty="0"/>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491459" y="312662"/>
                <a:ext cx="9603275" cy="5413768"/>
              </a:xfrm>
              <a:blipFill>
                <a:blip r:embed="rId2"/>
                <a:stretch>
                  <a:fillRect l="-1143" t="-338"/>
                </a:stretch>
              </a:blipFill>
            </p:spPr>
            <p:txBody>
              <a:bodyPr/>
              <a:lstStyle/>
              <a:p>
                <a:r>
                  <a:rPr lang="es-CL">
                    <a:noFill/>
                  </a:rPr>
                  <a:t> </a:t>
                </a:r>
              </a:p>
            </p:txBody>
          </p:sp>
        </mc:Fallback>
      </mc:AlternateContent>
    </p:spTree>
    <p:extLst>
      <p:ext uri="{BB962C8B-B14F-4D97-AF65-F5344CB8AC3E}">
        <p14:creationId xmlns:p14="http://schemas.microsoft.com/office/powerpoint/2010/main" val="738417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71469" y="506972"/>
                <a:ext cx="9603275" cy="3450613"/>
              </a:xfrm>
            </p:spPr>
            <p:txBody>
              <a:bodyPr/>
              <a:lstStyle/>
              <a:p>
                <a:r>
                  <a:rPr lang="es-CL" dirty="0"/>
                  <a:t>Expongo  a continuación un conjunto de integrales de uso frecuente cuyos resultados se justifican porque se reducen a las inmediatas ya estudiadas, efectuando el cambio:</a:t>
                </a:r>
              </a:p>
              <a:p>
                <a14:m>
                  <m:oMath xmlns:m="http://schemas.openxmlformats.org/officeDocument/2006/math">
                    <m:r>
                      <a:rPr lang="es-CL" i="1">
                        <a:latin typeface="Cambria Math" panose="02040503050406030204" pitchFamily="18" charset="0"/>
                      </a:rPr>
                      <m:t>𝐹</m:t>
                    </m:r>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m:t>
                    </m:r>
                    <m:r>
                      <a:rPr lang="es-CL" i="1">
                        <a:latin typeface="Cambria Math" panose="02040503050406030204" pitchFamily="18" charset="0"/>
                      </a:rPr>
                      <m:t>𝑡</m:t>
                    </m:r>
                    <m:r>
                      <a:rPr lang="es-CL" i="1">
                        <a:latin typeface="Cambria Math" panose="02040503050406030204" pitchFamily="18" charset="0"/>
                      </a:rPr>
                      <m:t>   </m:t>
                    </m:r>
                    <m:sSup>
                      <m:sSupPr>
                        <m:ctrlPr>
                          <a:rPr lang="es-CL" i="1">
                            <a:latin typeface="Cambria Math" panose="02040503050406030204" pitchFamily="18" charset="0"/>
                          </a:rPr>
                        </m:ctrlPr>
                      </m:sSupPr>
                      <m:e>
                        <m:r>
                          <a:rPr lang="es-CL" i="1">
                            <a:latin typeface="Cambria Math" panose="02040503050406030204" pitchFamily="18" charset="0"/>
                          </a:rPr>
                          <m:t>𝑓</m:t>
                        </m:r>
                      </m:e>
                      <m:sup>
                        <m:r>
                          <a:rPr lang="es-CL" i="1">
                            <a:latin typeface="Cambria Math" panose="02040503050406030204" pitchFamily="18" charset="0"/>
                          </a:rPr>
                          <m:t>′</m:t>
                        </m:r>
                      </m:sup>
                    </m:sSup>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𝑑𝑥</m:t>
                    </m:r>
                    <m:r>
                      <a:rPr lang="es-CL" i="1">
                        <a:latin typeface="Cambria Math" panose="02040503050406030204" pitchFamily="18" charset="0"/>
                      </a:rPr>
                      <m:t>=</m:t>
                    </m:r>
                    <m:r>
                      <a:rPr lang="es-CL" i="1">
                        <a:latin typeface="Cambria Math" panose="02040503050406030204" pitchFamily="18" charset="0"/>
                      </a:rPr>
                      <m:t>𝑑𝑡</m:t>
                    </m:r>
                  </m:oMath>
                </a14:m>
                <a:endParaRPr lang="es-CL" dirty="0"/>
              </a:p>
              <a:p>
                <a:r>
                  <a:rPr lang="es-CL" dirty="0"/>
                  <a:t>FORMULAS BASICAS DE INTEGRACION.</a:t>
                </a:r>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71469" y="506972"/>
                <a:ext cx="9603275" cy="3450613"/>
              </a:xfrm>
              <a:blipFill>
                <a:blip r:embed="rId2"/>
                <a:stretch>
                  <a:fillRect l="-571" r="-190"/>
                </a:stretch>
              </a:blipFill>
            </p:spPr>
            <p:txBody>
              <a:bodyPr/>
              <a:lstStyle/>
              <a:p>
                <a:r>
                  <a:rPr lang="es-CL">
                    <a:noFill/>
                  </a:rPr>
                  <a:t> </a:t>
                </a:r>
              </a:p>
            </p:txBody>
          </p:sp>
        </mc:Fallback>
      </mc:AlternateContent>
    </p:spTree>
    <p:extLst>
      <p:ext uri="{BB962C8B-B14F-4D97-AF65-F5344CB8AC3E}">
        <p14:creationId xmlns:p14="http://schemas.microsoft.com/office/powerpoint/2010/main" val="1935755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60039" y="255512"/>
                <a:ext cx="9603275" cy="5539498"/>
              </a:xfrm>
            </p:spPr>
            <p:txBody>
              <a:bodyPr>
                <a:normAutofit fontScale="92500"/>
              </a:bodyPr>
              <a:lstStyle/>
              <a:p>
                <a:pPr lvl="0"/>
                <a14:m>
                  <m:oMath xmlns:m="http://schemas.openxmlformats.org/officeDocument/2006/math">
                    <m:nary>
                      <m:naryPr>
                        <m:limLoc m:val="undOvr"/>
                        <m:subHide m:val="on"/>
                        <m:supHide m:val="on"/>
                        <m:ctrlPr>
                          <a:rPr lang="es-CL" i="1">
                            <a:latin typeface="Cambria Math" panose="02040503050406030204" pitchFamily="18" charset="0"/>
                          </a:rPr>
                        </m:ctrlPr>
                      </m:naryPr>
                      <m:sub/>
                      <m:sup/>
                      <m:e>
                        <m:r>
                          <a:rPr lang="es-CL" i="1">
                            <a:latin typeface="Cambria Math" panose="02040503050406030204" pitchFamily="18" charset="0"/>
                          </a:rPr>
                          <m:t>(</m:t>
                        </m:r>
                        <m:r>
                          <a:rPr lang="es-CL" i="1">
                            <a:latin typeface="Cambria Math" panose="02040503050406030204" pitchFamily="18" charset="0"/>
                          </a:rPr>
                          <m:t>𝑓</m:t>
                        </m:r>
                        <m:sSup>
                          <m:sSupPr>
                            <m:ctrlPr>
                              <a:rPr lang="es-CL" i="1">
                                <a:latin typeface="Cambria Math" panose="02040503050406030204" pitchFamily="18" charset="0"/>
                              </a:rPr>
                            </m:ctrlPr>
                          </m:sSupPr>
                          <m:e>
                            <m:d>
                              <m:dPr>
                                <m:ctrlPr>
                                  <a:rPr lang="es-CL" i="1">
                                    <a:latin typeface="Cambria Math" panose="02040503050406030204" pitchFamily="18" charset="0"/>
                                  </a:rPr>
                                </m:ctrlPr>
                              </m:dPr>
                              <m:e>
                                <m:r>
                                  <a:rPr lang="es-CL" i="1">
                                    <a:latin typeface="Cambria Math" panose="02040503050406030204" pitchFamily="18" charset="0"/>
                                  </a:rPr>
                                  <m:t>𝑥</m:t>
                                </m:r>
                              </m:e>
                            </m:d>
                          </m:e>
                          <m:sup>
                            <m:r>
                              <a:rPr lang="es-CL" i="1">
                                <a:latin typeface="Cambria Math" panose="02040503050406030204" pitchFamily="18" charset="0"/>
                              </a:rPr>
                              <m:t>𝑛</m:t>
                            </m:r>
                          </m:sup>
                        </m:sSup>
                        <m:r>
                          <a:rPr lang="es-CL" i="1">
                            <a:latin typeface="Cambria Math" panose="02040503050406030204" pitchFamily="18" charset="0"/>
                          </a:rPr>
                          <m:t>  </m:t>
                        </m:r>
                        <m:sSup>
                          <m:sSupPr>
                            <m:ctrlPr>
                              <a:rPr lang="es-CL" i="1">
                                <a:latin typeface="Cambria Math" panose="02040503050406030204" pitchFamily="18" charset="0"/>
                              </a:rPr>
                            </m:ctrlPr>
                          </m:sSupPr>
                          <m:e>
                            <m:r>
                              <a:rPr lang="es-CL" i="1">
                                <a:latin typeface="Cambria Math" panose="02040503050406030204" pitchFamily="18" charset="0"/>
                              </a:rPr>
                              <m:t>𝑓</m:t>
                            </m:r>
                          </m:e>
                          <m:sup>
                            <m:r>
                              <a:rPr lang="es-CL" i="1">
                                <a:latin typeface="Cambria Math" panose="02040503050406030204" pitchFamily="18" charset="0"/>
                              </a:rPr>
                              <m:t>′</m:t>
                            </m:r>
                          </m:sup>
                        </m:sSup>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𝑑𝑥</m:t>
                        </m:r>
                      </m:e>
                    </m:nary>
                    <m:r>
                      <a:rPr lang="es-CL" i="1">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m:t>
                        </m:r>
                        <m:r>
                          <a:rPr lang="es-CL" i="1">
                            <a:latin typeface="Cambria Math" panose="02040503050406030204" pitchFamily="18" charset="0"/>
                          </a:rPr>
                          <m:t>𝑓</m:t>
                        </m:r>
                        <m:sSup>
                          <m:sSupPr>
                            <m:ctrlPr>
                              <a:rPr lang="es-CL" i="1">
                                <a:latin typeface="Cambria Math" panose="02040503050406030204" pitchFamily="18" charset="0"/>
                              </a:rPr>
                            </m:ctrlPr>
                          </m:sSupPr>
                          <m:e>
                            <m:d>
                              <m:dPr>
                                <m:ctrlPr>
                                  <a:rPr lang="es-CL" i="1">
                                    <a:latin typeface="Cambria Math" panose="02040503050406030204" pitchFamily="18" charset="0"/>
                                  </a:rPr>
                                </m:ctrlPr>
                              </m:dPr>
                              <m:e>
                                <m:r>
                                  <a:rPr lang="es-CL" i="1">
                                    <a:latin typeface="Cambria Math" panose="02040503050406030204" pitchFamily="18" charset="0"/>
                                  </a:rPr>
                                  <m:t>𝑥</m:t>
                                </m:r>
                              </m:e>
                            </m:d>
                          </m:e>
                          <m:sup>
                            <m:r>
                              <a:rPr lang="es-CL" i="1">
                                <a:latin typeface="Cambria Math" panose="02040503050406030204" pitchFamily="18" charset="0"/>
                              </a:rPr>
                              <m:t>𝑛</m:t>
                            </m:r>
                            <m:r>
                              <a:rPr lang="es-CL" i="1">
                                <a:latin typeface="Cambria Math" panose="02040503050406030204" pitchFamily="18" charset="0"/>
                              </a:rPr>
                              <m:t>+1</m:t>
                            </m:r>
                          </m:sup>
                        </m:sSup>
                      </m:num>
                      <m:den>
                        <m:r>
                          <a:rPr lang="es-CL" i="1">
                            <a:latin typeface="Cambria Math" panose="02040503050406030204" pitchFamily="18" charset="0"/>
                          </a:rPr>
                          <m:t>𝑛</m:t>
                        </m:r>
                        <m:r>
                          <a:rPr lang="es-CL" i="1">
                            <a:latin typeface="Cambria Math" panose="02040503050406030204" pitchFamily="18" charset="0"/>
                          </a:rPr>
                          <m:t>+1</m:t>
                        </m:r>
                      </m:den>
                    </m:f>
                    <m:r>
                      <a:rPr lang="es-CL" i="1">
                        <a:latin typeface="Cambria Math" panose="02040503050406030204" pitchFamily="18" charset="0"/>
                      </a:rPr>
                      <m:t>+</m:t>
                    </m:r>
                    <m:r>
                      <a:rPr lang="es-CL" i="1">
                        <a:latin typeface="Cambria Math" panose="02040503050406030204" pitchFamily="18" charset="0"/>
                      </a:rPr>
                      <m:t>𝑘</m:t>
                    </m:r>
                    <m:r>
                      <a:rPr lang="es-CL" i="1">
                        <a:latin typeface="Cambria Math" panose="02040503050406030204" pitchFamily="18" charset="0"/>
                      </a:rPr>
                      <m:t>      (</m:t>
                    </m:r>
                    <m:r>
                      <a:rPr lang="es-CL" i="1">
                        <a:latin typeface="Cambria Math" panose="02040503050406030204" pitchFamily="18" charset="0"/>
                      </a:rPr>
                      <m:t>𝑛</m:t>
                    </m:r>
                    <m:r>
                      <a:rPr lang="es-CL" i="1">
                        <a:latin typeface="Cambria Math" panose="02040503050406030204" pitchFamily="18" charset="0"/>
                      </a:rPr>
                      <m:t>≠ 1 )</m:t>
                    </m:r>
                  </m:oMath>
                </a14:m>
                <a:endParaRPr lang="es-CL" dirty="0"/>
              </a:p>
              <a:p>
                <a:pPr lvl="0"/>
                <a14:m>
                  <m:oMath xmlns:m="http://schemas.openxmlformats.org/officeDocument/2006/math">
                    <m:nary>
                      <m:naryPr>
                        <m:limLoc m:val="undOvr"/>
                        <m:subHide m:val="on"/>
                        <m:supHide m:val="on"/>
                        <m:ctrlPr>
                          <a:rPr lang="es-CL" i="1">
                            <a:latin typeface="Cambria Math" panose="02040503050406030204" pitchFamily="18" charset="0"/>
                          </a:rPr>
                        </m:ctrlPr>
                      </m:naryPr>
                      <m:sub/>
                      <m:sup/>
                      <m:e>
                        <m:f>
                          <m:fPr>
                            <m:ctrlPr>
                              <a:rPr lang="es-CL" i="1">
                                <a:latin typeface="Cambria Math" panose="02040503050406030204" pitchFamily="18" charset="0"/>
                              </a:rPr>
                            </m:ctrlPr>
                          </m:fPr>
                          <m:num>
                            <m:sSup>
                              <m:sSupPr>
                                <m:ctrlPr>
                                  <a:rPr lang="es-CL" i="1">
                                    <a:latin typeface="Cambria Math" panose="02040503050406030204" pitchFamily="18" charset="0"/>
                                  </a:rPr>
                                </m:ctrlPr>
                              </m:sSupPr>
                              <m:e>
                                <m:r>
                                  <a:rPr lang="es-CL" i="1">
                                    <a:latin typeface="Cambria Math" panose="02040503050406030204" pitchFamily="18" charset="0"/>
                                  </a:rPr>
                                  <m:t>𝑓</m:t>
                                </m:r>
                              </m:e>
                              <m:sup>
                                <m:r>
                                  <a:rPr lang="es-CL" i="1">
                                    <a:latin typeface="Cambria Math" panose="02040503050406030204" pitchFamily="18" charset="0"/>
                                  </a:rPr>
                                  <m:t>′</m:t>
                                </m:r>
                              </m:sup>
                            </m:sSup>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  </m:t>
                            </m:r>
                            <m:r>
                              <a:rPr lang="es-CL" i="1">
                                <a:latin typeface="Cambria Math" panose="02040503050406030204" pitchFamily="18" charset="0"/>
                              </a:rPr>
                              <m:t>𝑑𝑥</m:t>
                            </m:r>
                          </m:num>
                          <m:den>
                            <m:r>
                              <a:rPr lang="es-CL" i="1">
                                <a:latin typeface="Cambria Math" panose="02040503050406030204" pitchFamily="18" charset="0"/>
                              </a:rPr>
                              <m:t>𝑓</m:t>
                            </m:r>
                            <m:r>
                              <a:rPr lang="es-CL" i="1">
                                <a:latin typeface="Cambria Math" panose="02040503050406030204" pitchFamily="18" charset="0"/>
                              </a:rPr>
                              <m:t>(</m:t>
                            </m:r>
                            <m:r>
                              <a:rPr lang="es-CL" i="1">
                                <a:latin typeface="Cambria Math" panose="02040503050406030204" pitchFamily="18" charset="0"/>
                              </a:rPr>
                              <m:t>𝑥</m:t>
                            </m:r>
                            <m:r>
                              <a:rPr lang="es-CL" i="1">
                                <a:latin typeface="Cambria Math" panose="02040503050406030204" pitchFamily="18" charset="0"/>
                              </a:rPr>
                              <m:t>)</m:t>
                            </m:r>
                          </m:den>
                        </m:f>
                      </m:e>
                    </m:nary>
                    <m:r>
                      <a:rPr lang="es-CL" i="1">
                        <a:latin typeface="Cambria Math" panose="02040503050406030204" pitchFamily="18" charset="0"/>
                      </a:rPr>
                      <m:t>= </m:t>
                    </m:r>
                    <m:r>
                      <a:rPr lang="es-CL" i="1">
                        <a:latin typeface="Cambria Math" panose="02040503050406030204" pitchFamily="18" charset="0"/>
                      </a:rPr>
                      <m:t>𝑙𝑛</m:t>
                    </m:r>
                    <m:d>
                      <m:dPr>
                        <m:begChr m:val="|"/>
                        <m:endChr m:val="|"/>
                        <m:ctrlPr>
                          <a:rPr lang="es-CL" i="1">
                            <a:latin typeface="Cambria Math" panose="02040503050406030204" pitchFamily="18" charset="0"/>
                          </a:rPr>
                        </m:ctrlPr>
                      </m:dPr>
                      <m:e>
                        <m:r>
                          <a:rPr lang="es-CL" i="1">
                            <a:latin typeface="Cambria Math" panose="02040503050406030204" pitchFamily="18" charset="0"/>
                          </a:rPr>
                          <m:t>𝑓</m:t>
                        </m:r>
                        <m:d>
                          <m:dPr>
                            <m:ctrlPr>
                              <a:rPr lang="es-CL" i="1">
                                <a:latin typeface="Cambria Math" panose="02040503050406030204" pitchFamily="18" charset="0"/>
                              </a:rPr>
                            </m:ctrlPr>
                          </m:dPr>
                          <m:e>
                            <m:r>
                              <a:rPr lang="es-CL" i="1">
                                <a:latin typeface="Cambria Math" panose="02040503050406030204" pitchFamily="18" charset="0"/>
                              </a:rPr>
                              <m:t>𝑥</m:t>
                            </m:r>
                          </m:e>
                        </m:d>
                      </m:e>
                    </m:d>
                    <m:r>
                      <a:rPr lang="es-CL" i="1">
                        <a:latin typeface="Cambria Math" panose="02040503050406030204" pitchFamily="18" charset="0"/>
                      </a:rPr>
                      <m:t>+</m:t>
                    </m:r>
                    <m:r>
                      <a:rPr lang="es-CL" i="1">
                        <a:latin typeface="Cambria Math" panose="02040503050406030204" pitchFamily="18" charset="0"/>
                      </a:rPr>
                      <m:t>𝑘</m:t>
                    </m:r>
                    <m:r>
                      <a:rPr lang="es-CL" i="1">
                        <a:latin typeface="Cambria Math" panose="02040503050406030204" pitchFamily="18" charset="0"/>
                      </a:rPr>
                      <m:t>                                                         </m:t>
                    </m:r>
                  </m:oMath>
                </a14:m>
                <a:r>
                  <a:rPr lang="es-CL" dirty="0"/>
                  <a:t>                                           </a:t>
                </a:r>
                <a:r>
                  <a:rPr lang="es-CL" i="1" dirty="0"/>
                  <a:t>            </a:t>
                </a:r>
                <a:endParaRPr lang="es-CL" dirty="0"/>
              </a:p>
              <a:p>
                <a:pPr lvl="0"/>
                <a:r>
                  <a:rPr lang="es-CL" dirty="0"/>
                  <a:t> </a:t>
                </a:r>
              </a:p>
              <a:p>
                <a:pPr lvl="0"/>
                <a14:m>
                  <m:oMath xmlns:m="http://schemas.openxmlformats.org/officeDocument/2006/math">
                    <m:nary>
                      <m:naryPr>
                        <m:limLoc m:val="undOvr"/>
                        <m:subHide m:val="on"/>
                        <m:supHide m:val="on"/>
                        <m:ctrlPr>
                          <a:rPr lang="es-CL" i="1">
                            <a:latin typeface="Cambria Math" panose="02040503050406030204" pitchFamily="18" charset="0"/>
                          </a:rPr>
                        </m:ctrlPr>
                      </m:naryPr>
                      <m:sub/>
                      <m:sup/>
                      <m:e>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𝑓</m:t>
                            </m:r>
                            <m:d>
                              <m:dPr>
                                <m:ctrlPr>
                                  <a:rPr lang="es-CL" i="1">
                                    <a:latin typeface="Cambria Math" panose="02040503050406030204" pitchFamily="18" charset="0"/>
                                  </a:rPr>
                                </m:ctrlPr>
                              </m:dPr>
                              <m:e>
                                <m:r>
                                  <a:rPr lang="es-CL" i="1">
                                    <a:latin typeface="Cambria Math" panose="02040503050406030204" pitchFamily="18" charset="0"/>
                                  </a:rPr>
                                  <m:t>𝑥</m:t>
                                </m:r>
                              </m:e>
                            </m:d>
                          </m:sup>
                        </m:sSup>
                        <m:r>
                          <a:rPr lang="es-CL" i="1">
                            <a:latin typeface="Cambria Math" panose="02040503050406030204" pitchFamily="18" charset="0"/>
                          </a:rPr>
                          <m:t>𝑓</m:t>
                        </m:r>
                        <m:r>
                          <a:rPr lang="es-CL" i="1">
                            <a:latin typeface="Cambria Math" panose="02040503050406030204" pitchFamily="18" charset="0"/>
                          </a:rPr>
                          <m:t>`</m:t>
                        </m:r>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𝑑𝑥</m:t>
                        </m:r>
                        <m:r>
                          <a:rPr lang="es-CL" i="1">
                            <a:latin typeface="Cambria Math" panose="02040503050406030204" pitchFamily="18" charset="0"/>
                          </a:rPr>
                          <m:t>= </m:t>
                        </m:r>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𝑓</m:t>
                            </m:r>
                            <m:d>
                              <m:dPr>
                                <m:ctrlPr>
                                  <a:rPr lang="es-CL" i="1">
                                    <a:latin typeface="Cambria Math" panose="02040503050406030204" pitchFamily="18" charset="0"/>
                                  </a:rPr>
                                </m:ctrlPr>
                              </m:dPr>
                              <m:e>
                                <m:r>
                                  <a:rPr lang="es-CL" i="1">
                                    <a:latin typeface="Cambria Math" panose="02040503050406030204" pitchFamily="18" charset="0"/>
                                  </a:rPr>
                                  <m:t>𝑥</m:t>
                                </m:r>
                              </m:e>
                            </m:d>
                          </m:sup>
                        </m:sSup>
                        <m:r>
                          <a:rPr lang="es-CL" i="1">
                            <a:latin typeface="Cambria Math" panose="02040503050406030204" pitchFamily="18" charset="0"/>
                          </a:rPr>
                          <m:t>+</m:t>
                        </m:r>
                        <m:r>
                          <a:rPr lang="es-CL" i="1">
                            <a:latin typeface="Cambria Math" panose="02040503050406030204" pitchFamily="18" charset="0"/>
                          </a:rPr>
                          <m:t>𝑘</m:t>
                        </m:r>
                      </m:e>
                    </m:nary>
                  </m:oMath>
                </a14:m>
                <a:endParaRPr lang="es-CL" dirty="0"/>
              </a:p>
              <a:p>
                <a:pPr lvl="0"/>
                <a14:m>
                  <m:oMath xmlns:m="http://schemas.openxmlformats.org/officeDocument/2006/math">
                    <m:nary>
                      <m:naryPr>
                        <m:limLoc m:val="undOvr"/>
                        <m:subHide m:val="on"/>
                        <m:supHide m:val="on"/>
                        <m:ctrlPr>
                          <a:rPr lang="es-CL" i="1">
                            <a:latin typeface="Cambria Math" panose="02040503050406030204" pitchFamily="18" charset="0"/>
                          </a:rPr>
                        </m:ctrlPr>
                      </m:naryPr>
                      <m:sub/>
                      <m:sup/>
                      <m:e>
                        <m:r>
                          <a:rPr lang="en-US" i="1">
                            <a:latin typeface="Cambria Math" panose="02040503050406030204" pitchFamily="18" charset="0"/>
                          </a:rPr>
                          <m:t>𝑠𝑒𝑛𝑓</m:t>
                        </m:r>
                        <m:d>
                          <m:dPr>
                            <m:ctrlPr>
                              <a:rPr lang="es-CL"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s-CL" i="1">
                        <a:latin typeface="Cambria Math" panose="02040503050406030204" pitchFamily="18" charset="0"/>
                      </a:rPr>
                      <m:t>=</m:t>
                    </m:r>
                    <m:r>
                      <a:rPr lang="en-US" i="1">
                        <a:latin typeface="Cambria Math" panose="02040503050406030204" pitchFamily="18" charset="0"/>
                      </a:rPr>
                      <m:t>𝑐𝑜𝑠𝑓</m:t>
                    </m:r>
                    <m:d>
                      <m:dPr>
                        <m:ctrlPr>
                          <a:rPr lang="es-CL" i="1">
                            <a:latin typeface="Cambria Math" panose="02040503050406030204" pitchFamily="18" charset="0"/>
                          </a:rPr>
                        </m:ctrlPr>
                      </m:dPr>
                      <m:e>
                        <m:r>
                          <a:rPr lang="en-US" i="1">
                            <a:latin typeface="Cambria Math" panose="02040503050406030204" pitchFamily="18" charset="0"/>
                          </a:rPr>
                          <m:t>𝑥</m:t>
                        </m:r>
                      </m:e>
                    </m:d>
                    <m:r>
                      <a:rPr lang="es-CL" i="1">
                        <a:latin typeface="Cambria Math" panose="02040503050406030204" pitchFamily="18" charset="0"/>
                      </a:rPr>
                      <m:t>+</m:t>
                    </m:r>
                    <m:r>
                      <a:rPr lang="en-US" i="1">
                        <a:latin typeface="Cambria Math" panose="02040503050406030204" pitchFamily="18" charset="0"/>
                      </a:rPr>
                      <m:t>𝑘</m:t>
                    </m:r>
                  </m:oMath>
                </a14:m>
                <a:endParaRPr lang="es-CL" dirty="0"/>
              </a:p>
              <a:p>
                <a:pPr lvl="0"/>
                <a14:m>
                  <m:oMath xmlns:m="http://schemas.openxmlformats.org/officeDocument/2006/math">
                    <m:nary>
                      <m:naryPr>
                        <m:limLoc m:val="undOvr"/>
                        <m:subHide m:val="on"/>
                        <m:supHide m:val="on"/>
                        <m:ctrlPr>
                          <a:rPr lang="es-CL" i="1">
                            <a:latin typeface="Cambria Math" panose="02040503050406030204" pitchFamily="18" charset="0"/>
                          </a:rPr>
                        </m:ctrlPr>
                      </m:naryPr>
                      <m:sub/>
                      <m:sup/>
                      <m:e>
                        <m:f>
                          <m:fPr>
                            <m:ctrlPr>
                              <a:rPr lang="es-CL" i="1">
                                <a:latin typeface="Cambria Math" panose="02040503050406030204" pitchFamily="18" charset="0"/>
                              </a:rPr>
                            </m:ctrlPr>
                          </m:fPr>
                          <m:num>
                            <m:sSup>
                              <m:sSupPr>
                                <m:ctrlPr>
                                  <a:rPr lang="es-CL" i="1">
                                    <a:latin typeface="Cambria Math" panose="02040503050406030204" pitchFamily="18" charset="0"/>
                                  </a:rPr>
                                </m:ctrlPr>
                              </m:sSupPr>
                              <m:e>
                                <m:r>
                                  <a:rPr lang="en-US" i="1">
                                    <a:latin typeface="Cambria Math" panose="02040503050406030204" pitchFamily="18" charset="0"/>
                                  </a:rPr>
                                  <m:t>𝑓</m:t>
                                </m:r>
                              </m:e>
                              <m:sup>
                                <m:r>
                                  <a:rPr lang="en-US" i="1">
                                    <a:latin typeface="Cambria Math" panose="02040503050406030204" pitchFamily="18" charset="0"/>
                                  </a:rPr>
                                  <m:t>′</m:t>
                                </m:r>
                              </m:sup>
                            </m:sSup>
                            <m:d>
                              <m:dPr>
                                <m:ctrlPr>
                                  <a:rPr lang="es-CL" i="1">
                                    <a:latin typeface="Cambria Math" panose="02040503050406030204" pitchFamily="18" charset="0"/>
                                  </a:rPr>
                                </m:ctrlPr>
                              </m:dPr>
                              <m:e>
                                <m:r>
                                  <a:rPr lang="en-US" i="1">
                                    <a:latin typeface="Cambria Math" panose="02040503050406030204" pitchFamily="18" charset="0"/>
                                  </a:rPr>
                                  <m:t>𝑥</m:t>
                                </m:r>
                              </m:e>
                            </m:d>
                          </m:num>
                          <m:den>
                            <m:r>
                              <a:rPr lang="en-US" i="1">
                                <a:latin typeface="Cambria Math" panose="02040503050406030204" pitchFamily="18" charset="0"/>
                              </a:rPr>
                              <m:t>𝑠𝑒</m:t>
                            </m:r>
                            <m:sSup>
                              <m:sSupPr>
                                <m:ctrlPr>
                                  <a:rPr lang="es-CL"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den>
                        </m:f>
                      </m:e>
                    </m:nary>
                    <m:r>
                      <a:rPr lang="en-US" i="1">
                        <a:latin typeface="Cambria Math" panose="02040503050406030204" pitchFamily="18" charset="0"/>
                      </a:rPr>
                      <m:t>𝑑𝑥</m:t>
                    </m:r>
                    <m:r>
                      <a:rPr lang="en-US" i="1">
                        <a:latin typeface="Cambria Math" panose="02040503050406030204" pitchFamily="18" charset="0"/>
                      </a:rPr>
                      <m:t>=−</m:t>
                    </m:r>
                    <m:r>
                      <a:rPr lang="en-US" i="1">
                        <a:latin typeface="Cambria Math" panose="02040503050406030204" pitchFamily="18" charset="0"/>
                      </a:rPr>
                      <m:t>𝑐𝑜𝑡𝑥</m:t>
                    </m:r>
                    <m:r>
                      <a:rPr lang="en-US" i="1">
                        <a:latin typeface="Cambria Math" panose="02040503050406030204" pitchFamily="18" charset="0"/>
                      </a:rPr>
                      <m:t>+</m:t>
                    </m:r>
                    <m:r>
                      <a:rPr lang="en-US" i="1">
                        <a:latin typeface="Cambria Math" panose="02040503050406030204" pitchFamily="18" charset="0"/>
                      </a:rPr>
                      <m:t>𝑘</m:t>
                    </m:r>
                  </m:oMath>
                </a14:m>
                <a:endParaRPr lang="es-CL" dirty="0"/>
              </a:p>
              <a:p>
                <a:pPr lvl="0"/>
                <a14:m>
                  <m:oMath xmlns:m="http://schemas.openxmlformats.org/officeDocument/2006/math">
                    <m:nary>
                      <m:naryPr>
                        <m:limLoc m:val="undOvr"/>
                        <m:subHide m:val="on"/>
                        <m:supHide m:val="on"/>
                        <m:ctrlPr>
                          <a:rPr lang="es-CL" i="1">
                            <a:latin typeface="Cambria Math" panose="02040503050406030204" pitchFamily="18" charset="0"/>
                          </a:rPr>
                        </m:ctrlPr>
                      </m:naryPr>
                      <m:sub/>
                      <m:sup/>
                      <m:e>
                        <m:f>
                          <m:fPr>
                            <m:ctrlPr>
                              <a:rPr lang="es-CL" i="1">
                                <a:latin typeface="Cambria Math" panose="02040503050406030204" pitchFamily="18" charset="0"/>
                              </a:rPr>
                            </m:ctrlPr>
                          </m:fPr>
                          <m:num>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num>
                          <m:den>
                            <m:rad>
                              <m:radPr>
                                <m:degHide m:val="on"/>
                                <m:ctrlPr>
                                  <a:rPr lang="es-CL" i="1">
                                    <a:latin typeface="Cambria Math" panose="02040503050406030204" pitchFamily="18" charset="0"/>
                                  </a:rPr>
                                </m:ctrlPr>
                              </m:radPr>
                              <m:deg/>
                              <m:e>
                                <m:r>
                                  <a:rPr lang="en-US" i="1">
                                    <a:latin typeface="Cambria Math" panose="02040503050406030204" pitchFamily="18" charset="0"/>
                                  </a:rPr>
                                  <m:t>1−</m:t>
                                </m:r>
                                <m:r>
                                  <a:rPr lang="en-US" i="1">
                                    <a:latin typeface="Cambria Math" panose="02040503050406030204" pitchFamily="18" charset="0"/>
                                  </a:rPr>
                                  <m:t>𝑓</m:t>
                                </m:r>
                                <m:sSup>
                                  <m:sSupPr>
                                    <m:ctrlPr>
                                      <a:rPr lang="es-CL"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sup>
                                    <m:r>
                                      <a:rPr lang="en-US" i="1">
                                        <a:latin typeface="Cambria Math" panose="02040503050406030204" pitchFamily="18" charset="0"/>
                                      </a:rPr>
                                      <m:t>2</m:t>
                                    </m:r>
                                  </m:sup>
                                </m:sSup>
                              </m:e>
                            </m:rad>
                          </m:den>
                        </m:f>
                        <m:r>
                          <a:rPr lang="en-US" i="1">
                            <a:latin typeface="Cambria Math" panose="02040503050406030204" pitchFamily="18" charset="0"/>
                          </a:rPr>
                          <m:t>𝑑𝑥</m:t>
                        </m:r>
                        <m:r>
                          <a:rPr lang="en-US" i="1">
                            <a:latin typeface="Cambria Math" panose="02040503050406030204" pitchFamily="18" charset="0"/>
                          </a:rPr>
                          <m:t>=</m:t>
                        </m:r>
                        <m:r>
                          <a:rPr lang="en-US" i="1">
                            <a:latin typeface="Cambria Math" panose="02040503050406030204" pitchFamily="18" charset="0"/>
                          </a:rPr>
                          <m:t>𝑎𝑟𝑐𝑠𝑒𝑛𝑓</m:t>
                        </m:r>
                        <m:d>
                          <m:dPr>
                            <m:ctrlPr>
                              <a:rPr lang="es-CL"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𝑘</m:t>
                        </m:r>
                      </m:e>
                    </m:nary>
                  </m:oMath>
                </a14:m>
                <a:endParaRPr lang="es-CL" dirty="0"/>
              </a:p>
              <a:p>
                <a:pPr lvl="0"/>
                <a14:m>
                  <m:oMath xmlns:m="http://schemas.openxmlformats.org/officeDocument/2006/math">
                    <m:nary>
                      <m:naryPr>
                        <m:limLoc m:val="undOvr"/>
                        <m:subHide m:val="on"/>
                        <m:supHide m:val="on"/>
                        <m:ctrlPr>
                          <a:rPr lang="es-CL" i="1">
                            <a:latin typeface="Cambria Math" panose="02040503050406030204" pitchFamily="18" charset="0"/>
                          </a:rPr>
                        </m:ctrlPr>
                      </m:naryPr>
                      <m:sub/>
                      <m:sup/>
                      <m:e>
                        <m:f>
                          <m:fPr>
                            <m:ctrlPr>
                              <a:rPr lang="es-CL" i="1">
                                <a:latin typeface="Cambria Math" panose="02040503050406030204" pitchFamily="18" charset="0"/>
                              </a:rPr>
                            </m:ctrlPr>
                          </m:fPr>
                          <m:num>
                            <m:sSup>
                              <m:sSupPr>
                                <m:ctrlPr>
                                  <a:rPr lang="es-CL" i="1">
                                    <a:latin typeface="Cambria Math" panose="02040503050406030204" pitchFamily="18" charset="0"/>
                                  </a:rPr>
                                </m:ctrlPr>
                              </m:sSupPr>
                              <m:e>
                                <m:r>
                                  <a:rPr lang="en-US" i="1">
                                    <a:latin typeface="Cambria Math" panose="02040503050406030204" pitchFamily="18" charset="0"/>
                                  </a:rPr>
                                  <m:t>𝑓</m:t>
                                </m:r>
                              </m:e>
                              <m:sup>
                                <m:r>
                                  <a:rPr lang="en-US" i="1">
                                    <a:latin typeface="Cambria Math" panose="02040503050406030204" pitchFamily="18" charset="0"/>
                                  </a:rPr>
                                  <m:t>′</m:t>
                                </m:r>
                              </m:sup>
                            </m:sSup>
                            <m:d>
                              <m:dPr>
                                <m:ctrlPr>
                                  <a:rPr lang="es-CL" i="1">
                                    <a:latin typeface="Cambria Math" panose="02040503050406030204" pitchFamily="18" charset="0"/>
                                  </a:rPr>
                                </m:ctrlPr>
                              </m:dPr>
                              <m:e>
                                <m:r>
                                  <a:rPr lang="en-US" i="1">
                                    <a:latin typeface="Cambria Math" panose="02040503050406030204" pitchFamily="18" charset="0"/>
                                  </a:rPr>
                                  <m:t>𝑥</m:t>
                                </m:r>
                              </m:e>
                            </m:d>
                          </m:num>
                          <m:den>
                            <m:r>
                              <a:rPr lang="en-US" i="1">
                                <a:latin typeface="Cambria Math" panose="02040503050406030204" pitchFamily="18" charset="0"/>
                              </a:rPr>
                              <m:t>1+</m:t>
                            </m:r>
                            <m:r>
                              <a:rPr lang="en-US" i="1">
                                <a:latin typeface="Cambria Math" panose="02040503050406030204" pitchFamily="18" charset="0"/>
                              </a:rPr>
                              <m:t>𝑓</m:t>
                            </m:r>
                            <m:sSup>
                              <m:sSupPr>
                                <m:ctrlPr>
                                  <a:rPr lang="es-CL" i="1">
                                    <a:latin typeface="Cambria Math" panose="02040503050406030204" pitchFamily="18" charset="0"/>
                                  </a:rPr>
                                </m:ctrlPr>
                              </m:sSupPr>
                              <m:e>
                                <m:d>
                                  <m:dPr>
                                    <m:ctrlPr>
                                      <a:rPr lang="es-CL" i="1">
                                        <a:latin typeface="Cambria Math" panose="02040503050406030204" pitchFamily="18" charset="0"/>
                                      </a:rPr>
                                    </m:ctrlPr>
                                  </m:dPr>
                                  <m:e>
                                    <m:r>
                                      <a:rPr lang="en-US" i="1">
                                        <a:latin typeface="Cambria Math" panose="02040503050406030204" pitchFamily="18" charset="0"/>
                                      </a:rPr>
                                      <m:t>𝑥</m:t>
                                    </m:r>
                                  </m:e>
                                </m:d>
                              </m:e>
                              <m:sup>
                                <m:r>
                                  <a:rPr lang="en-US" i="1">
                                    <a:latin typeface="Cambria Math" panose="02040503050406030204" pitchFamily="18" charset="0"/>
                                  </a:rPr>
                                  <m:t>2</m:t>
                                </m:r>
                              </m:sup>
                            </m:sSup>
                          </m:den>
                        </m:f>
                        <m:r>
                          <a:rPr lang="en-US" i="1">
                            <a:latin typeface="Cambria Math" panose="02040503050406030204" pitchFamily="18" charset="0"/>
                          </a:rPr>
                          <m:t>𝑑𝑥</m:t>
                        </m:r>
                        <m:r>
                          <a:rPr lang="en-US" i="1">
                            <a:latin typeface="Cambria Math" panose="02040503050406030204" pitchFamily="18" charset="0"/>
                          </a:rPr>
                          <m:t>=</m:t>
                        </m:r>
                        <m:r>
                          <a:rPr lang="en-US" i="1">
                            <a:latin typeface="Cambria Math" panose="02040503050406030204" pitchFamily="18" charset="0"/>
                          </a:rPr>
                          <m:t>𝑎𝑟𝑐𝑡𝑎𝑛𝑥</m:t>
                        </m:r>
                        <m:r>
                          <a:rPr lang="en-US" i="1">
                            <a:latin typeface="Cambria Math" panose="02040503050406030204" pitchFamily="18" charset="0"/>
                          </a:rPr>
                          <m:t>+</m:t>
                        </m:r>
                        <m:r>
                          <a:rPr lang="en-US" i="1">
                            <a:latin typeface="Cambria Math" panose="02040503050406030204" pitchFamily="18" charset="0"/>
                          </a:rPr>
                          <m:t>𝑘</m:t>
                        </m:r>
                      </m:e>
                    </m:nary>
                  </m:oMath>
                </a14:m>
                <a:endParaRPr lang="es-CL" dirty="0"/>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60039" y="255512"/>
                <a:ext cx="9603275" cy="5539498"/>
              </a:xfrm>
              <a:blipFill>
                <a:blip r:embed="rId2"/>
                <a:stretch>
                  <a:fillRect l="-2159"/>
                </a:stretch>
              </a:blipFill>
            </p:spPr>
            <p:txBody>
              <a:bodyPr/>
              <a:lstStyle/>
              <a:p>
                <a:r>
                  <a:rPr lang="es-CL">
                    <a:noFill/>
                  </a:rPr>
                  <a:t> </a:t>
                </a:r>
              </a:p>
            </p:txBody>
          </p:sp>
        </mc:Fallback>
      </mc:AlternateContent>
    </p:spTree>
    <p:extLst>
      <p:ext uri="{BB962C8B-B14F-4D97-AF65-F5344CB8AC3E}">
        <p14:creationId xmlns:p14="http://schemas.microsoft.com/office/powerpoint/2010/main" val="904213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373056" y="315886"/>
                <a:ext cx="9603275" cy="4631253"/>
              </a:xfrm>
            </p:spPr>
            <p:txBody>
              <a:bodyPr>
                <a:normAutofit fontScale="25000" lnSpcReduction="20000"/>
              </a:bodyPr>
              <a:lstStyle/>
              <a:p>
                <a:r>
                  <a:rPr lang="es-CL" sz="9600" b="1" dirty="0"/>
                  <a:t>) Integración por partes </a:t>
                </a:r>
              </a:p>
              <a:p>
                <a:r>
                  <a:rPr lang="es-CL" sz="9600" b="1" dirty="0"/>
                  <a:t>“se una  de vaca : una vaca no se viste de uniforme”</a:t>
                </a:r>
                <a:endParaRPr lang="es-CL" sz="9600" dirty="0"/>
              </a:p>
              <a:p>
                <a:r>
                  <a:rPr lang="es-CL" sz="9600" dirty="0"/>
                  <a:t> </a:t>
                </a:r>
              </a:p>
              <a:p>
                <a:r>
                  <a:rPr lang="es-CL" sz="9600" dirty="0"/>
                  <a:t>Sean </a:t>
                </a:r>
                <a:r>
                  <a:rPr lang="es-CL" sz="9600" i="1" dirty="0"/>
                  <a:t>u(x)</a:t>
                </a:r>
                <a:r>
                  <a:rPr lang="es-CL" sz="9600" dirty="0"/>
                  <a:t> y </a:t>
                </a:r>
                <a:r>
                  <a:rPr lang="es-CL" sz="9600" i="1" dirty="0"/>
                  <a:t>v(</a:t>
                </a:r>
                <a:r>
                  <a:rPr lang="es-CL" sz="9600" dirty="0"/>
                  <a:t>x) dos funciones derivables. Diferenciando la función </a:t>
                </a:r>
                <a14:m>
                  <m:oMath xmlns:m="http://schemas.openxmlformats.org/officeDocument/2006/math">
                    <m:r>
                      <a:rPr lang="es-CL" sz="9600" i="1">
                        <a:latin typeface="Cambria Math" panose="02040503050406030204" pitchFamily="18" charset="0"/>
                      </a:rPr>
                      <m:t>𝑢</m:t>
                    </m:r>
                    <m:r>
                      <a:rPr lang="es-CL" sz="9600" i="1">
                        <a:latin typeface="Cambria Math" panose="02040503050406030204" pitchFamily="18" charset="0"/>
                      </a:rPr>
                      <m:t>∙</m:t>
                    </m:r>
                    <m:r>
                      <a:rPr lang="es-CL" sz="9600" i="1">
                        <a:latin typeface="Cambria Math" panose="02040503050406030204" pitchFamily="18" charset="0"/>
                      </a:rPr>
                      <m:t>𝑣</m:t>
                    </m:r>
                  </m:oMath>
                </a14:m>
                <a:r>
                  <a:rPr lang="es-CL" sz="9600" dirty="0"/>
                  <a:t> se obtiene:</a:t>
                </a:r>
              </a:p>
              <a:p>
                <a14:m>
                  <m:oMath xmlns:m="http://schemas.openxmlformats.org/officeDocument/2006/math">
                    <m:r>
                      <a:rPr lang="es-CL" sz="9600" i="1">
                        <a:latin typeface="Cambria Math" panose="02040503050406030204" pitchFamily="18" charset="0"/>
                      </a:rPr>
                      <m:t>                                                               </m:t>
                    </m:r>
                    <m:r>
                      <a:rPr lang="es-CL" sz="9600" i="1">
                        <a:latin typeface="Cambria Math" panose="02040503050406030204" pitchFamily="18" charset="0"/>
                      </a:rPr>
                      <m:t>𝑑</m:t>
                    </m:r>
                    <m:r>
                      <a:rPr lang="es-CL" sz="9600" i="1">
                        <a:latin typeface="Cambria Math" panose="02040503050406030204" pitchFamily="18" charset="0"/>
                      </a:rPr>
                      <m:t> </m:t>
                    </m:r>
                  </m:oMath>
                </a14:m>
                <a:r>
                  <a:rPr lang="es-CL" sz="9600" dirty="0"/>
                  <a:t>(</a:t>
                </a:r>
                <a14:m>
                  <m:oMath xmlns:m="http://schemas.openxmlformats.org/officeDocument/2006/math">
                    <m:r>
                      <a:rPr lang="es-CL" sz="9600" i="1">
                        <a:latin typeface="Cambria Math" panose="02040503050406030204" pitchFamily="18" charset="0"/>
                      </a:rPr>
                      <m:t>𝑢</m:t>
                    </m:r>
                    <m:r>
                      <a:rPr lang="es-CL" sz="9600" i="1">
                        <a:latin typeface="Cambria Math" panose="02040503050406030204" pitchFamily="18" charset="0"/>
                      </a:rPr>
                      <m:t>∙</m:t>
                    </m:r>
                    <m:r>
                      <a:rPr lang="es-CL" sz="9600" i="1">
                        <a:latin typeface="Cambria Math" panose="02040503050406030204" pitchFamily="18" charset="0"/>
                      </a:rPr>
                      <m:t>𝑣</m:t>
                    </m:r>
                    <m:r>
                      <a:rPr lang="es-CL" sz="9600" i="1">
                        <a:latin typeface="Cambria Math" panose="02040503050406030204" pitchFamily="18" charset="0"/>
                      </a:rPr>
                      <m:t>)=</m:t>
                    </m:r>
                    <m:r>
                      <a:rPr lang="es-CL" sz="9600" i="1">
                        <a:latin typeface="Cambria Math" panose="02040503050406030204" pitchFamily="18" charset="0"/>
                      </a:rPr>
                      <m:t>𝑣𝑑𝑢</m:t>
                    </m:r>
                    <m:r>
                      <a:rPr lang="es-CL" sz="9600" i="1">
                        <a:latin typeface="Cambria Math" panose="02040503050406030204" pitchFamily="18" charset="0"/>
                      </a:rPr>
                      <m:t>+</m:t>
                    </m:r>
                    <m:r>
                      <a:rPr lang="es-CL" sz="9600" i="1">
                        <a:latin typeface="Cambria Math" panose="02040503050406030204" pitchFamily="18" charset="0"/>
                      </a:rPr>
                      <m:t>𝑢𝑑𝑣</m:t>
                    </m:r>
                  </m:oMath>
                </a14:m>
                <a:endParaRPr lang="es-CL" sz="9600" dirty="0"/>
              </a:p>
              <a:p>
                <a:r>
                  <a:rPr lang="es-CL" sz="9600" dirty="0"/>
                  <a:t>  </a:t>
                </a:r>
                <a14:m>
                  <m:oMath xmlns:m="http://schemas.openxmlformats.org/officeDocument/2006/math">
                    <m:nary>
                      <m:naryPr>
                        <m:limLoc m:val="undOvr"/>
                        <m:subHide m:val="on"/>
                        <m:supHide m:val="on"/>
                        <m:ctrlPr>
                          <a:rPr lang="es-CL" sz="9600" i="1" dirty="0" smtClean="0">
                            <a:latin typeface="Cambria Math" panose="02040503050406030204" pitchFamily="18" charset="0"/>
                          </a:rPr>
                        </m:ctrlPr>
                      </m:naryPr>
                      <m:sub/>
                      <m:sup/>
                      <m:e>
                        <m:r>
                          <a:rPr lang="es-CL" sz="9600" i="1">
                            <a:latin typeface="Cambria Math" panose="02040503050406030204" pitchFamily="18" charset="0"/>
                          </a:rPr>
                          <m:t>𝑑</m:t>
                        </m:r>
                        <m:r>
                          <a:rPr lang="es-CL" sz="9600" i="1">
                            <a:latin typeface="Cambria Math" panose="02040503050406030204" pitchFamily="18" charset="0"/>
                          </a:rPr>
                          <m:t> </m:t>
                        </m:r>
                        <m:r>
                          <m:rPr>
                            <m:nor/>
                          </m:rPr>
                          <a:rPr lang="es-CL" sz="9600" dirty="0"/>
                          <m:t>(</m:t>
                        </m:r>
                        <m:r>
                          <a:rPr lang="es-CL" sz="9600" i="1">
                            <a:latin typeface="Cambria Math" panose="02040503050406030204" pitchFamily="18" charset="0"/>
                          </a:rPr>
                          <m:t>𝑢</m:t>
                        </m:r>
                        <m:r>
                          <a:rPr lang="es-CL" sz="9600" i="1">
                            <a:latin typeface="Cambria Math" panose="02040503050406030204" pitchFamily="18" charset="0"/>
                          </a:rPr>
                          <m:t>∙</m:t>
                        </m:r>
                        <m:r>
                          <a:rPr lang="es-CL" sz="9600" i="1">
                            <a:latin typeface="Cambria Math" panose="02040503050406030204" pitchFamily="18" charset="0"/>
                          </a:rPr>
                          <m:t>𝑣</m:t>
                        </m:r>
                        <m:r>
                          <a:rPr lang="es-CL" sz="9600" i="1">
                            <a:latin typeface="Cambria Math" panose="02040503050406030204" pitchFamily="18" charset="0"/>
                          </a:rPr>
                          <m:t>)=</m:t>
                        </m:r>
                        <m:nary>
                          <m:naryPr>
                            <m:limLoc m:val="undOvr"/>
                            <m:subHide m:val="on"/>
                            <m:supHide m:val="on"/>
                            <m:ctrlPr>
                              <a:rPr lang="es-CL" sz="9600" i="1" smtClean="0">
                                <a:latin typeface="Cambria Math" panose="02040503050406030204" pitchFamily="18" charset="0"/>
                              </a:rPr>
                            </m:ctrlPr>
                          </m:naryPr>
                          <m:sub/>
                          <m:sup/>
                          <m:e>
                            <m:r>
                              <a:rPr lang="es-CL" sz="9600" b="0" i="1" smtClean="0">
                                <a:latin typeface="Cambria Math" panose="02040503050406030204" pitchFamily="18" charset="0"/>
                              </a:rPr>
                              <m:t>𝑣𝑑𝑢</m:t>
                            </m:r>
                            <m:r>
                              <a:rPr lang="es-CL" sz="9600" b="0" i="1" smtClean="0">
                                <a:latin typeface="Cambria Math" panose="02040503050406030204" pitchFamily="18" charset="0"/>
                              </a:rPr>
                              <m:t>+</m:t>
                            </m:r>
                            <m:nary>
                              <m:naryPr>
                                <m:limLoc m:val="undOvr"/>
                                <m:subHide m:val="on"/>
                                <m:supHide m:val="on"/>
                                <m:ctrlPr>
                                  <a:rPr lang="es-CL" sz="9600" b="0" i="1" smtClean="0">
                                    <a:latin typeface="Cambria Math" panose="02040503050406030204" pitchFamily="18" charset="0"/>
                                  </a:rPr>
                                </m:ctrlPr>
                              </m:naryPr>
                              <m:sub/>
                              <m:sup/>
                              <m:e>
                                <m:r>
                                  <a:rPr lang="es-CL" sz="9600" b="0" i="1" smtClean="0">
                                    <a:latin typeface="Cambria Math" panose="02040503050406030204" pitchFamily="18" charset="0"/>
                                  </a:rPr>
                                  <m:t>𝑢𝑑𝑣</m:t>
                                </m:r>
                              </m:e>
                            </m:nary>
                          </m:e>
                        </m:nary>
                      </m:e>
                    </m:nary>
                  </m:oMath>
                </a14:m>
                <a:r>
                  <a:rPr lang="es-CL" sz="9600" dirty="0"/>
                  <a:t>    </a:t>
                </a:r>
              </a:p>
              <a:p>
                <a:r>
                  <a:rPr lang="es-CL" sz="9600" dirty="0"/>
                  <a:t>de donde        </a:t>
                </a:r>
                <a14:m>
                  <m:oMath xmlns:m="http://schemas.openxmlformats.org/officeDocument/2006/math">
                    <m:r>
                      <m:rPr>
                        <m:sty m:val="p"/>
                      </m:rPr>
                      <a:rPr lang="es-CL" sz="9600" b="0" i="0" smtClean="0">
                        <a:latin typeface="Cambria Math" panose="02040503050406030204" pitchFamily="18" charset="0"/>
                      </a:rPr>
                      <m:t>uv</m:t>
                    </m:r>
                    <m:r>
                      <a:rPr lang="es-CL" sz="9600" b="0" i="0" smtClean="0">
                        <a:latin typeface="Cambria Math" panose="02040503050406030204" pitchFamily="18" charset="0"/>
                      </a:rPr>
                      <m:t>=</m:t>
                    </m:r>
                    <m:nary>
                      <m:naryPr>
                        <m:limLoc m:val="undOvr"/>
                        <m:subHide m:val="on"/>
                        <m:supHide m:val="on"/>
                        <m:ctrlPr>
                          <a:rPr lang="es-CL" sz="9600" i="1">
                            <a:latin typeface="Cambria Math" panose="02040503050406030204" pitchFamily="18" charset="0"/>
                          </a:rPr>
                        </m:ctrlPr>
                      </m:naryPr>
                      <m:sub/>
                      <m:sup/>
                      <m:e>
                        <m:r>
                          <a:rPr lang="es-CL" sz="9600" i="1">
                            <a:latin typeface="Cambria Math" panose="02040503050406030204" pitchFamily="18" charset="0"/>
                          </a:rPr>
                          <m:t>𝑣𝑑𝑢</m:t>
                        </m:r>
                        <m:r>
                          <a:rPr lang="es-CL" sz="9600" i="1">
                            <a:latin typeface="Cambria Math" panose="02040503050406030204" pitchFamily="18" charset="0"/>
                          </a:rPr>
                          <m:t>+</m:t>
                        </m:r>
                        <m:nary>
                          <m:naryPr>
                            <m:limLoc m:val="undOvr"/>
                            <m:subHide m:val="on"/>
                            <m:supHide m:val="on"/>
                            <m:ctrlPr>
                              <a:rPr lang="es-CL" sz="9600" i="1">
                                <a:latin typeface="Cambria Math" panose="02040503050406030204" pitchFamily="18" charset="0"/>
                              </a:rPr>
                            </m:ctrlPr>
                          </m:naryPr>
                          <m:sub/>
                          <m:sup/>
                          <m:e>
                            <m:r>
                              <a:rPr lang="es-CL" sz="9600" i="1">
                                <a:latin typeface="Cambria Math" panose="02040503050406030204" pitchFamily="18" charset="0"/>
                              </a:rPr>
                              <m:t>𝑢𝑑𝑣</m:t>
                            </m:r>
                          </m:e>
                        </m:nary>
                      </m:e>
                    </m:nary>
                  </m:oMath>
                </a14:m>
                <a:r>
                  <a:rPr lang="es-CL" sz="9600" dirty="0"/>
                  <a:t>      </a:t>
                </a:r>
              </a:p>
              <a:p>
                <a:r>
                  <a:rPr lang="es-CL" sz="9600" dirty="0"/>
                  <a:t>   </a:t>
                </a:r>
                <a14:m>
                  <m:oMath xmlns:m="http://schemas.openxmlformats.org/officeDocument/2006/math">
                    <m:nary>
                      <m:naryPr>
                        <m:limLoc m:val="undOvr"/>
                        <m:subHide m:val="on"/>
                        <m:supHide m:val="on"/>
                        <m:ctrlPr>
                          <a:rPr lang="es-CL" sz="9600" i="1" smtClean="0">
                            <a:latin typeface="Cambria Math" panose="02040503050406030204" pitchFamily="18" charset="0"/>
                          </a:rPr>
                        </m:ctrlPr>
                      </m:naryPr>
                      <m:sub/>
                      <m:sup/>
                      <m:e>
                        <m:r>
                          <a:rPr lang="es-CL" sz="9600" b="0" i="1" smtClean="0">
                            <a:latin typeface="Cambria Math" panose="02040503050406030204" pitchFamily="18" charset="0"/>
                          </a:rPr>
                          <m:t>𝑢𝑑𝑣</m:t>
                        </m:r>
                        <m:r>
                          <a:rPr lang="es-CL" sz="9600" b="0" i="1" smtClean="0">
                            <a:latin typeface="Cambria Math" panose="02040503050406030204" pitchFamily="18" charset="0"/>
                          </a:rPr>
                          <m:t>=</m:t>
                        </m:r>
                        <m:r>
                          <a:rPr lang="es-CL" sz="9600" b="0" i="1" smtClean="0">
                            <a:latin typeface="Cambria Math" panose="02040503050406030204" pitchFamily="18" charset="0"/>
                          </a:rPr>
                          <m:t>𝑢𝑣</m:t>
                        </m:r>
                        <m:r>
                          <a:rPr lang="es-CL" sz="9600" b="0" i="1" smtClean="0">
                            <a:latin typeface="Cambria Math" panose="02040503050406030204" pitchFamily="18" charset="0"/>
                          </a:rPr>
                          <m:t>−</m:t>
                        </m:r>
                        <m:nary>
                          <m:naryPr>
                            <m:limLoc m:val="undOvr"/>
                            <m:subHide m:val="on"/>
                            <m:supHide m:val="on"/>
                            <m:ctrlPr>
                              <a:rPr lang="es-CL" sz="9600" b="0" i="1" smtClean="0">
                                <a:latin typeface="Cambria Math" panose="02040503050406030204" pitchFamily="18" charset="0"/>
                              </a:rPr>
                            </m:ctrlPr>
                          </m:naryPr>
                          <m:sub/>
                          <m:sup/>
                          <m:e>
                            <m:r>
                              <a:rPr lang="es-CL" sz="9600" b="0" i="1" smtClean="0">
                                <a:latin typeface="Cambria Math" panose="02040503050406030204" pitchFamily="18" charset="0"/>
                              </a:rPr>
                              <m:t>𝑣𝑑𝑢</m:t>
                            </m:r>
                          </m:e>
                        </m:nary>
                      </m:e>
                    </m:nary>
                  </m:oMath>
                </a14:m>
                <a:endParaRPr lang="es-CL" sz="9600" dirty="0"/>
              </a:p>
              <a:p>
                <a:r>
                  <a:rPr lang="es-CL" sz="6400" dirty="0"/>
                  <a:t>e integrando miembro a miembro:</a:t>
                </a:r>
              </a:p>
              <a:p>
                <a:r>
                  <a:rPr lang="es-CL" sz="6400" dirty="0"/>
                  <a:t>que es la </a:t>
                </a:r>
                <a:r>
                  <a:rPr lang="es-CL" sz="6400" i="1" dirty="0"/>
                  <a:t>fórmula de integración </a:t>
                </a:r>
                <a:r>
                  <a:rPr lang="es-CL" sz="6400" dirty="0"/>
                  <a:t>por partes.</a:t>
                </a:r>
              </a:p>
              <a:p>
                <a:endParaRPr lang="es-CL" dirty="0"/>
              </a:p>
              <a:p>
                <a:endParaRPr lang="es-CL" sz="9600" dirty="0"/>
              </a:p>
              <a:p>
                <a:endParaRPr lang="es-CL" dirty="0"/>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373056" y="315886"/>
                <a:ext cx="9603275" cy="4631253"/>
              </a:xfrm>
              <a:blipFill>
                <a:blip r:embed="rId2"/>
                <a:stretch>
                  <a:fillRect l="-1713" t="-1053" r="-761" b="-18684"/>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Cuadro de texto 2"/>
              <p:cNvSpPr txBox="1">
                <a:spLocks noChangeArrowheads="1"/>
              </p:cNvSpPr>
              <p:nvPr/>
            </p:nvSpPr>
            <p:spPr bwMode="auto">
              <a:xfrm>
                <a:off x="7856651" y="3036278"/>
                <a:ext cx="4239360" cy="10550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nary>
                        <m:naryPr>
                          <m:limLoc m:val="undOvr"/>
                          <m:subHide m:val="on"/>
                          <m:supHide m:val="on"/>
                          <m:ctrlPr>
                            <a:rPr lang="es-CL" sz="1200" i="1">
                              <a:effectLst/>
                              <a:latin typeface="Cambria Math" panose="02040503050406030204" pitchFamily="18" charset="0"/>
                              <a:ea typeface="Calibri" panose="020F0502020204030204" pitchFamily="34" charset="0"/>
                              <a:cs typeface="Times New Roman" panose="02020603050405020304" pitchFamily="18" charset="0"/>
                            </a:rPr>
                          </m:ctrlPr>
                        </m:naryPr>
                        <m:sub/>
                        <m:sup/>
                        <m:e>
                          <m:r>
                            <a:rPr lang="es-CL" sz="1200" i="1">
                              <a:effectLst/>
                              <a:latin typeface="Cambria Math" panose="02040503050406030204" pitchFamily="18" charset="0"/>
                              <a:ea typeface="Calibri" panose="020F0502020204030204" pitchFamily="34" charset="0"/>
                              <a:cs typeface="Times New Roman" panose="02020603050405020304" pitchFamily="18" charset="0"/>
                            </a:rPr>
                            <m:t>𝑢𝑑𝑣</m:t>
                          </m:r>
                          <m:r>
                            <a:rPr lang="es-CL" sz="1200" i="1">
                              <a:effectLst/>
                              <a:latin typeface="Cambria Math" panose="02040503050406030204" pitchFamily="18" charset="0"/>
                              <a:ea typeface="Calibri" panose="020F0502020204030204" pitchFamily="34" charset="0"/>
                              <a:cs typeface="Times New Roman" panose="02020603050405020304" pitchFamily="18" charset="0"/>
                            </a:rPr>
                            <m:t>=</m:t>
                          </m:r>
                          <m:r>
                            <a:rPr lang="es-CL" sz="1200" i="1">
                              <a:effectLst/>
                              <a:latin typeface="Cambria Math" panose="02040503050406030204" pitchFamily="18" charset="0"/>
                              <a:ea typeface="Calibri" panose="020F0502020204030204" pitchFamily="34" charset="0"/>
                              <a:cs typeface="Times New Roman" panose="02020603050405020304" pitchFamily="18" charset="0"/>
                            </a:rPr>
                            <m:t>𝑢</m:t>
                          </m:r>
                          <m:r>
                            <a:rPr lang="es-CL" sz="1200" i="1">
                              <a:effectLst/>
                              <a:latin typeface="Cambria Math" panose="02040503050406030204" pitchFamily="18" charset="0"/>
                              <a:ea typeface="Calibri" panose="020F0502020204030204" pitchFamily="34" charset="0"/>
                              <a:cs typeface="Times New Roman" panose="02020603050405020304" pitchFamily="18" charset="0"/>
                            </a:rPr>
                            <m:t>∙</m:t>
                          </m:r>
                          <m:r>
                            <a:rPr lang="es-CL" sz="1200" i="1">
                              <a:effectLst/>
                              <a:latin typeface="Cambria Math" panose="02040503050406030204" pitchFamily="18" charset="0"/>
                              <a:ea typeface="Calibri" panose="020F0502020204030204" pitchFamily="34" charset="0"/>
                              <a:cs typeface="Times New Roman" panose="02020603050405020304" pitchFamily="18" charset="0"/>
                            </a:rPr>
                            <m:t>𝑣</m:t>
                          </m:r>
                        </m:e>
                      </m:nary>
                      <m:r>
                        <a:rPr lang="es-CL" sz="1200" i="1">
                          <a:effectLst/>
                          <a:latin typeface="Cambria Math" panose="02040503050406030204" pitchFamily="18" charset="0"/>
                          <a:ea typeface="Calibri" panose="020F0502020204030204" pitchFamily="34" charset="0"/>
                          <a:cs typeface="Times New Roman" panose="02020603050405020304" pitchFamily="18" charset="0"/>
                        </a:rPr>
                        <m:t>−</m:t>
                      </m:r>
                      <m:nary>
                        <m:naryPr>
                          <m:limLoc m:val="undOvr"/>
                          <m:subHide m:val="on"/>
                          <m:supHide m:val="on"/>
                          <m:ctrlPr>
                            <a:rPr lang="es-CL" sz="1200" i="1">
                              <a:effectLst/>
                              <a:latin typeface="Cambria Math" panose="02040503050406030204" pitchFamily="18" charset="0"/>
                              <a:ea typeface="Calibri" panose="020F0502020204030204" pitchFamily="34" charset="0"/>
                              <a:cs typeface="Times New Roman" panose="02020603050405020304" pitchFamily="18" charset="0"/>
                            </a:rPr>
                          </m:ctrlPr>
                        </m:naryPr>
                        <m:sub/>
                        <m:sup/>
                        <m:e>
                          <m:r>
                            <a:rPr lang="es-CL" sz="1200" i="1">
                              <a:effectLst/>
                              <a:latin typeface="Cambria Math" panose="02040503050406030204" pitchFamily="18" charset="0"/>
                              <a:ea typeface="Calibri" panose="020F0502020204030204" pitchFamily="34" charset="0"/>
                              <a:cs typeface="Times New Roman" panose="02020603050405020304" pitchFamily="18" charset="0"/>
                            </a:rPr>
                            <m:t>𝑣𝑑𝑢</m:t>
                          </m:r>
                        </m:e>
                      </m:nary>
                    </m:oMath>
                  </m:oMathPara>
                </a14:m>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Cuadro de texto 2"/>
              <p:cNvSpPr txBox="1">
                <a:spLocks noRot="1" noChangeAspect="1" noMove="1" noResize="1" noEditPoints="1" noAdjustHandles="1" noChangeArrowheads="1" noChangeShapeType="1" noTextEdit="1"/>
              </p:cNvSpPr>
              <p:nvPr/>
            </p:nvSpPr>
            <p:spPr bwMode="auto">
              <a:xfrm>
                <a:off x="7856651" y="3036278"/>
                <a:ext cx="4239360" cy="1055077"/>
              </a:xfrm>
              <a:prstGeom prst="rect">
                <a:avLst/>
              </a:prstGeom>
              <a:blipFill>
                <a:blip r:embed="rId3"/>
                <a:stretch>
                  <a:fillRect/>
                </a:stretch>
              </a:blipFill>
              <a:ln w="9525">
                <a:solidFill>
                  <a:srgbClr val="000000"/>
                </a:solidFill>
                <a:miter lim="800000"/>
                <a:headEnd/>
                <a:tailEnd/>
              </a:ln>
            </p:spPr>
            <p:txBody>
              <a:bodyPr/>
              <a:lstStyle/>
              <a:p>
                <a:r>
                  <a:rPr lang="es-CL">
                    <a:noFill/>
                  </a:rPr>
                  <a:t> </a:t>
                </a:r>
              </a:p>
            </p:txBody>
          </p:sp>
        </mc:Fallback>
      </mc:AlternateContent>
    </p:spTree>
    <p:extLst>
      <p:ext uri="{BB962C8B-B14F-4D97-AF65-F5344CB8AC3E}">
        <p14:creationId xmlns:p14="http://schemas.microsoft.com/office/powerpoint/2010/main" val="217266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326164" y="0"/>
                <a:ext cx="10670082" cy="5791200"/>
              </a:xfrm>
            </p:spPr>
            <p:txBody>
              <a:bodyPr/>
              <a:lstStyle/>
              <a:p>
                <a:r>
                  <a:rPr lang="es-CL" b="1" dirty="0"/>
                  <a:t>Ejemplos</a:t>
                </a:r>
                <a:endParaRPr lang="es-CL" dirty="0"/>
              </a:p>
              <a:p>
                <a:pPr lvl="0"/>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r>
                          <m:rPr>
                            <m:sty m:val="p"/>
                          </m:rPr>
                          <a:rPr lang="es-CL" sz="2800">
                            <a:latin typeface="Cambria Math" panose="02040503050406030204" pitchFamily="18" charset="0"/>
                          </a:rPr>
                          <m:t>xcosxdx</m:t>
                        </m:r>
                      </m:e>
                    </m:nary>
                  </m:oMath>
                </a14:m>
                <a:r>
                  <a:rPr lang="es-CL" sz="2800" dirty="0"/>
                  <a:t>        Tomando </a:t>
                </a:r>
                <a14:m>
                  <m:oMath xmlns:m="http://schemas.openxmlformats.org/officeDocument/2006/math">
                    <m:d>
                      <m:dPr>
                        <m:begChr m:val="{"/>
                        <m:endChr m:val=""/>
                        <m:ctrlPr>
                          <a:rPr lang="es-CL" sz="2800" i="1">
                            <a:latin typeface="Cambria Math" panose="02040503050406030204" pitchFamily="18" charset="0"/>
                          </a:rPr>
                        </m:ctrlPr>
                      </m:dPr>
                      <m:e>
                        <m:eqArr>
                          <m:eqArrPr>
                            <m:ctrlPr>
                              <a:rPr lang="es-CL" sz="2800" i="1">
                                <a:latin typeface="Cambria Math" panose="02040503050406030204" pitchFamily="18" charset="0"/>
                              </a:rPr>
                            </m:ctrlPr>
                          </m:eqArrPr>
                          <m:e>
                            <m:r>
                              <a:rPr lang="es-CL" sz="2800" i="1">
                                <a:latin typeface="Cambria Math" panose="02040503050406030204" pitchFamily="18" charset="0"/>
                              </a:rPr>
                              <m:t>𝑢</m:t>
                            </m:r>
                            <m:r>
                              <a:rPr lang="es-CL" sz="2800" i="1">
                                <a:latin typeface="Cambria Math" panose="02040503050406030204" pitchFamily="18" charset="0"/>
                              </a:rPr>
                              <m:t>=</m:t>
                            </m:r>
                            <m:r>
                              <a:rPr lang="es-CL" sz="2800" i="1">
                                <a:latin typeface="Cambria Math" panose="02040503050406030204" pitchFamily="18" charset="0"/>
                              </a:rPr>
                              <m:t>𝑥</m:t>
                            </m:r>
                          </m:e>
                          <m:e>
                            <m:r>
                              <a:rPr lang="es-CL" sz="2800" i="1">
                                <a:latin typeface="Cambria Math" panose="02040503050406030204" pitchFamily="18" charset="0"/>
                              </a:rPr>
                              <m:t>𝑑𝑣</m:t>
                            </m:r>
                            <m:r>
                              <a:rPr lang="es-CL" sz="2800" i="1">
                                <a:latin typeface="Cambria Math" panose="02040503050406030204" pitchFamily="18" charset="0"/>
                              </a:rPr>
                              <m:t>=</m:t>
                            </m:r>
                            <m:r>
                              <a:rPr lang="es-CL" sz="2800" i="1">
                                <a:latin typeface="Cambria Math" panose="02040503050406030204" pitchFamily="18" charset="0"/>
                              </a:rPr>
                              <m:t>𝑐𝑜𝑠𝑥𝑑𝑥</m:t>
                            </m:r>
                          </m:e>
                        </m:eqArr>
                      </m:e>
                    </m:d>
                  </m:oMath>
                </a14:m>
                <a:r>
                  <a:rPr lang="es-CL" sz="2800" dirty="0"/>
                  <a:t> </a:t>
                </a:r>
                <a14:m>
                  <m:oMath xmlns:m="http://schemas.openxmlformats.org/officeDocument/2006/math">
                    <m:box>
                      <m:boxPr>
                        <m:ctrlPr>
                          <a:rPr lang="es-CL" sz="2800" i="1">
                            <a:latin typeface="Cambria Math" panose="02040503050406030204" pitchFamily="18" charset="0"/>
                          </a:rPr>
                        </m:ctrlPr>
                      </m:boxPr>
                      <m:e>
                        <m:groupChr>
                          <m:groupChrPr>
                            <m:chr m:val="→"/>
                            <m:pos m:val="top"/>
                            <m:ctrlPr>
                              <a:rPr lang="es-CL" sz="2800" i="1">
                                <a:latin typeface="Cambria Math" panose="02040503050406030204" pitchFamily="18" charset="0"/>
                              </a:rPr>
                            </m:ctrlPr>
                          </m:groupChrPr>
                          <m:e/>
                        </m:groupChr>
                      </m:e>
                    </m:box>
                    <m:r>
                      <a:rPr lang="es-CL" sz="2800" i="1">
                        <a:latin typeface="Cambria Math" panose="02040503050406030204" pitchFamily="18" charset="0"/>
                      </a:rPr>
                      <m:t> </m:t>
                    </m:r>
                    <m:d>
                      <m:dPr>
                        <m:begChr m:val="{"/>
                        <m:endChr m:val=""/>
                        <m:ctrlPr>
                          <a:rPr lang="es-CL" sz="2800" i="1">
                            <a:latin typeface="Cambria Math" panose="02040503050406030204" pitchFamily="18" charset="0"/>
                          </a:rPr>
                        </m:ctrlPr>
                      </m:dPr>
                      <m:e>
                        <m:eqArr>
                          <m:eqArrPr>
                            <m:ctrlPr>
                              <a:rPr lang="es-CL" sz="2800" i="1">
                                <a:latin typeface="Cambria Math" panose="02040503050406030204" pitchFamily="18" charset="0"/>
                              </a:rPr>
                            </m:ctrlPr>
                          </m:eqArrPr>
                          <m:e>
                            <m:r>
                              <a:rPr lang="es-CL" sz="2800" i="1">
                                <a:latin typeface="Cambria Math" panose="02040503050406030204" pitchFamily="18" charset="0"/>
                              </a:rPr>
                              <m:t>𝑑𝑢</m:t>
                            </m:r>
                            <m:r>
                              <a:rPr lang="es-CL" sz="2800" i="1">
                                <a:latin typeface="Cambria Math" panose="02040503050406030204" pitchFamily="18" charset="0"/>
                              </a:rPr>
                              <m:t>=</m:t>
                            </m:r>
                            <m:r>
                              <a:rPr lang="es-CL" sz="2800" i="1">
                                <a:latin typeface="Cambria Math" panose="02040503050406030204" pitchFamily="18" charset="0"/>
                              </a:rPr>
                              <m:t>𝑑𝑥</m:t>
                            </m:r>
                          </m:e>
                          <m:e>
                            <m:r>
                              <a:rPr lang="es-CL" sz="2800" i="1">
                                <a:latin typeface="Cambria Math" panose="02040503050406030204" pitchFamily="18" charset="0"/>
                              </a:rPr>
                              <m:t>𝑣</m:t>
                            </m:r>
                            <m:r>
                              <a:rPr lang="es-CL" sz="2800" i="1">
                                <a:latin typeface="Cambria Math" panose="02040503050406030204" pitchFamily="18" charset="0"/>
                              </a:rPr>
                              <m:t>=</m:t>
                            </m:r>
                            <m:nary>
                              <m:naryPr>
                                <m:limLoc m:val="undOvr"/>
                                <m:subHide m:val="on"/>
                                <m:supHide m:val="on"/>
                                <m:ctrlPr>
                                  <a:rPr lang="es-CL" sz="2800" i="1">
                                    <a:latin typeface="Cambria Math" panose="02040503050406030204" pitchFamily="18" charset="0"/>
                                  </a:rPr>
                                </m:ctrlPr>
                              </m:naryPr>
                              <m:sub/>
                              <m:sup/>
                              <m:e>
                                <m:r>
                                  <a:rPr lang="es-CL" sz="2800" i="1">
                                    <a:latin typeface="Cambria Math" panose="02040503050406030204" pitchFamily="18" charset="0"/>
                                  </a:rPr>
                                  <m:t>𝑐𝑜𝑠𝑥𝑑𝑥</m:t>
                                </m:r>
                                <m:r>
                                  <a:rPr lang="es-CL" sz="2800" i="1">
                                    <a:latin typeface="Cambria Math" panose="02040503050406030204" pitchFamily="18" charset="0"/>
                                  </a:rPr>
                                  <m:t>=</m:t>
                                </m:r>
                                <m:r>
                                  <a:rPr lang="es-CL" sz="2800" i="1">
                                    <a:latin typeface="Cambria Math" panose="02040503050406030204" pitchFamily="18" charset="0"/>
                                  </a:rPr>
                                  <m:t>𝑠𝑒𝑛𝑥</m:t>
                                </m:r>
                              </m:e>
                            </m:nary>
                          </m:e>
                        </m:eqArr>
                      </m:e>
                    </m:d>
                  </m:oMath>
                </a14:m>
                <a:endParaRPr lang="es-CL" sz="2800" dirty="0"/>
              </a:p>
              <a:p>
                <a:r>
                  <a:rPr lang="es-CL" sz="2800" dirty="0"/>
                  <a:t>      </a:t>
                </a:r>
              </a:p>
              <a:p>
                <a:endParaRPr lang="es-CL" sz="2800" dirty="0"/>
              </a:p>
              <a:p>
                <a:r>
                  <a:rPr lang="es-CL" sz="2800" dirty="0"/>
                  <a:t>    </a:t>
                </a:r>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r>
                          <a:rPr lang="es-CL" sz="2800" i="1">
                            <a:latin typeface="Cambria Math" panose="02040503050406030204" pitchFamily="18" charset="0"/>
                          </a:rPr>
                          <m:t>𝑥𝑐𝑜𝑠𝑥𝑑𝑥</m:t>
                        </m:r>
                        <m:r>
                          <a:rPr lang="es-CL" sz="2800" i="1">
                            <a:latin typeface="Cambria Math" panose="02040503050406030204" pitchFamily="18" charset="0"/>
                          </a:rPr>
                          <m:t>=</m:t>
                        </m:r>
                        <m:r>
                          <a:rPr lang="es-CL" sz="2800" i="1">
                            <a:latin typeface="Cambria Math" panose="02040503050406030204" pitchFamily="18" charset="0"/>
                          </a:rPr>
                          <m:t>𝑥𝑠𝑒𝑛𝑥</m:t>
                        </m:r>
                        <m:r>
                          <a:rPr lang="es-CL" sz="2800" i="1">
                            <a:latin typeface="Cambria Math" panose="02040503050406030204" pitchFamily="18" charset="0"/>
                          </a:rPr>
                          <m:t>−</m:t>
                        </m:r>
                        <m:nary>
                          <m:naryPr>
                            <m:limLoc m:val="undOvr"/>
                            <m:subHide m:val="on"/>
                            <m:supHide m:val="on"/>
                            <m:ctrlPr>
                              <a:rPr lang="es-CL" sz="2800" i="1">
                                <a:latin typeface="Cambria Math" panose="02040503050406030204" pitchFamily="18" charset="0"/>
                              </a:rPr>
                            </m:ctrlPr>
                          </m:naryPr>
                          <m:sub/>
                          <m:sup/>
                          <m:e>
                            <m:r>
                              <a:rPr lang="es-CL" sz="2800" i="1">
                                <a:latin typeface="Cambria Math" panose="02040503050406030204" pitchFamily="18" charset="0"/>
                              </a:rPr>
                              <m:t>𝑠𝑒𝑛𝑥𝑑𝑥</m:t>
                            </m:r>
                            <m:r>
                              <a:rPr lang="es-CL" sz="2800" i="1">
                                <a:latin typeface="Cambria Math" panose="02040503050406030204" pitchFamily="18" charset="0"/>
                              </a:rPr>
                              <m:t>=</m:t>
                            </m:r>
                            <m:r>
                              <a:rPr lang="es-CL" sz="2800" i="1">
                                <a:latin typeface="Cambria Math" panose="02040503050406030204" pitchFamily="18" charset="0"/>
                              </a:rPr>
                              <m:t>𝑥𝑠𝑒𝑥</m:t>
                            </m:r>
                            <m:r>
                              <a:rPr lang="es-CL" sz="2800" i="1">
                                <a:latin typeface="Cambria Math" panose="02040503050406030204" pitchFamily="18" charset="0"/>
                              </a:rPr>
                              <m:t>+</m:t>
                            </m:r>
                            <m:r>
                              <a:rPr lang="es-CL" sz="2800" i="1">
                                <a:latin typeface="Cambria Math" panose="02040503050406030204" pitchFamily="18" charset="0"/>
                              </a:rPr>
                              <m:t>𝑐𝑜𝑠𝑥</m:t>
                            </m:r>
                            <m:r>
                              <a:rPr lang="es-CL" sz="2800" i="1">
                                <a:latin typeface="Cambria Math" panose="02040503050406030204" pitchFamily="18" charset="0"/>
                              </a:rPr>
                              <m:t>+</m:t>
                            </m:r>
                            <m:r>
                              <a:rPr lang="es-CL" sz="2800" b="0" i="1" smtClean="0">
                                <a:latin typeface="Cambria Math" panose="02040503050406030204" pitchFamily="18" charset="0"/>
                              </a:rPr>
                              <m:t>𝐶</m:t>
                            </m:r>
                          </m:e>
                        </m:nary>
                      </m:e>
                    </m:nary>
                  </m:oMath>
                </a14:m>
                <a:endParaRPr lang="es-CL" sz="2800" dirty="0"/>
              </a:p>
              <a:p>
                <a:endParaRPr lang="es-CL" sz="28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326164" y="0"/>
                <a:ext cx="10670082" cy="5791200"/>
              </a:xfrm>
              <a:blipFill>
                <a:blip r:embed="rId2"/>
                <a:stretch>
                  <a:fillRect l="-1029"/>
                </a:stretch>
              </a:blipFill>
            </p:spPr>
            <p:txBody>
              <a:bodyPr/>
              <a:lstStyle/>
              <a:p>
                <a:r>
                  <a:rPr lang="es-CL">
                    <a:noFill/>
                  </a:rPr>
                  <a:t> </a:t>
                </a:r>
              </a:p>
            </p:txBody>
          </p:sp>
        </mc:Fallback>
      </mc:AlternateContent>
    </p:spTree>
    <p:extLst>
      <p:ext uri="{BB962C8B-B14F-4D97-AF65-F5344CB8AC3E}">
        <p14:creationId xmlns:p14="http://schemas.microsoft.com/office/powerpoint/2010/main" val="1076350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754349" y="769862"/>
                <a:ext cx="9603275" cy="4442218"/>
              </a:xfrm>
            </p:spPr>
            <p:txBody>
              <a:bodyPr/>
              <a:lstStyle/>
              <a:p>
                <a:pPr lvl="0"/>
                <a14:m>
                  <m:oMath xmlns:m="http://schemas.openxmlformats.org/officeDocument/2006/math">
                    <m:nary>
                      <m:naryPr>
                        <m:limLoc m:val="undOvr"/>
                        <m:subHide m:val="on"/>
                        <m:supHide m:val="on"/>
                        <m:ctrlPr>
                          <a:rPr lang="es-CL" sz="3200" i="1">
                            <a:latin typeface="Cambria Math" panose="02040503050406030204" pitchFamily="18" charset="0"/>
                          </a:rPr>
                        </m:ctrlPr>
                      </m:naryPr>
                      <m:sub/>
                      <m:sup/>
                      <m:e>
                        <m:r>
                          <a:rPr lang="es-CL" sz="3200" i="1">
                            <a:latin typeface="Cambria Math" panose="02040503050406030204" pitchFamily="18" charset="0"/>
                          </a:rPr>
                          <m:t>𝑥</m:t>
                        </m:r>
                        <m:sSup>
                          <m:sSupPr>
                            <m:ctrlPr>
                              <a:rPr lang="es-CL" sz="3200" i="1">
                                <a:latin typeface="Cambria Math" panose="02040503050406030204" pitchFamily="18" charset="0"/>
                              </a:rPr>
                            </m:ctrlPr>
                          </m:sSupPr>
                          <m:e>
                            <m:r>
                              <a:rPr lang="es-CL" sz="3200" i="1">
                                <a:latin typeface="Cambria Math" panose="02040503050406030204" pitchFamily="18" charset="0"/>
                              </a:rPr>
                              <m:t>𝑒</m:t>
                            </m:r>
                          </m:e>
                          <m:sup>
                            <m:r>
                              <a:rPr lang="es-CL" sz="3200" i="1">
                                <a:latin typeface="Cambria Math" panose="02040503050406030204" pitchFamily="18" charset="0"/>
                              </a:rPr>
                              <m:t>𝑥</m:t>
                            </m:r>
                          </m:sup>
                        </m:sSup>
                        <m:r>
                          <a:rPr lang="es-CL" sz="3200" i="1">
                            <a:latin typeface="Cambria Math" panose="02040503050406030204" pitchFamily="18" charset="0"/>
                          </a:rPr>
                          <m:t>𝑑𝑥</m:t>
                        </m:r>
                      </m:e>
                    </m:nary>
                  </m:oMath>
                </a14:m>
                <a:r>
                  <a:rPr lang="es-CL" sz="3200" dirty="0"/>
                  <a:t>         Tomamos </a:t>
                </a:r>
                <a14:m>
                  <m:oMath xmlns:m="http://schemas.openxmlformats.org/officeDocument/2006/math">
                    <m:d>
                      <m:dPr>
                        <m:begChr m:val="{"/>
                        <m:endChr m:val=""/>
                        <m:ctrlPr>
                          <a:rPr lang="es-CL" sz="3200" i="1">
                            <a:latin typeface="Cambria Math" panose="02040503050406030204" pitchFamily="18" charset="0"/>
                          </a:rPr>
                        </m:ctrlPr>
                      </m:dPr>
                      <m:e>
                        <m:eqArr>
                          <m:eqArrPr>
                            <m:ctrlPr>
                              <a:rPr lang="es-CL" sz="3200" i="1">
                                <a:latin typeface="Cambria Math" panose="02040503050406030204" pitchFamily="18" charset="0"/>
                              </a:rPr>
                            </m:ctrlPr>
                          </m:eqArrPr>
                          <m:e>
                            <m:r>
                              <a:rPr lang="es-CL" sz="3200" i="1">
                                <a:latin typeface="Cambria Math" panose="02040503050406030204" pitchFamily="18" charset="0"/>
                              </a:rPr>
                              <m:t>𝑢</m:t>
                            </m:r>
                            <m:r>
                              <a:rPr lang="es-CL" sz="3200" i="1">
                                <a:latin typeface="Cambria Math" panose="02040503050406030204" pitchFamily="18" charset="0"/>
                              </a:rPr>
                              <m:t>=</m:t>
                            </m:r>
                            <m:r>
                              <a:rPr lang="es-CL" sz="3200" i="1">
                                <a:latin typeface="Cambria Math" panose="02040503050406030204" pitchFamily="18" charset="0"/>
                              </a:rPr>
                              <m:t>𝑥</m:t>
                            </m:r>
                          </m:e>
                          <m:e>
                            <m:r>
                              <a:rPr lang="es-CL" sz="3200" i="1">
                                <a:latin typeface="Cambria Math" panose="02040503050406030204" pitchFamily="18" charset="0"/>
                              </a:rPr>
                              <m:t>𝑑𝑣</m:t>
                            </m:r>
                            <m:r>
                              <a:rPr lang="es-CL" sz="3200" i="1">
                                <a:latin typeface="Cambria Math" panose="02040503050406030204" pitchFamily="18" charset="0"/>
                              </a:rPr>
                              <m:t>=</m:t>
                            </m:r>
                            <m:sSup>
                              <m:sSupPr>
                                <m:ctrlPr>
                                  <a:rPr lang="es-CL" sz="3200" i="1">
                                    <a:latin typeface="Cambria Math" panose="02040503050406030204" pitchFamily="18" charset="0"/>
                                  </a:rPr>
                                </m:ctrlPr>
                              </m:sSupPr>
                              <m:e>
                                <m:r>
                                  <a:rPr lang="es-CL" sz="3200" i="1">
                                    <a:latin typeface="Cambria Math" panose="02040503050406030204" pitchFamily="18" charset="0"/>
                                  </a:rPr>
                                  <m:t>𝑒</m:t>
                                </m:r>
                              </m:e>
                              <m:sup>
                                <m:r>
                                  <a:rPr lang="es-CL" sz="3200" i="1">
                                    <a:latin typeface="Cambria Math" panose="02040503050406030204" pitchFamily="18" charset="0"/>
                                  </a:rPr>
                                  <m:t>𝑥</m:t>
                                </m:r>
                              </m:sup>
                            </m:sSup>
                            <m:r>
                              <a:rPr lang="es-CL" sz="3200" i="1">
                                <a:latin typeface="Cambria Math" panose="02040503050406030204" pitchFamily="18" charset="0"/>
                              </a:rPr>
                              <m:t>𝑑𝑥</m:t>
                            </m:r>
                          </m:e>
                        </m:eqArr>
                        <m:box>
                          <m:boxPr>
                            <m:ctrlPr>
                              <a:rPr lang="es-CL" sz="3200" i="1">
                                <a:latin typeface="Cambria Math" panose="02040503050406030204" pitchFamily="18" charset="0"/>
                              </a:rPr>
                            </m:ctrlPr>
                          </m:boxPr>
                          <m:e>
                            <m:groupChr>
                              <m:groupChrPr>
                                <m:chr m:val="→"/>
                                <m:pos m:val="top"/>
                                <m:ctrlPr>
                                  <a:rPr lang="es-CL" sz="3200" i="1">
                                    <a:latin typeface="Cambria Math" panose="02040503050406030204" pitchFamily="18" charset="0"/>
                                  </a:rPr>
                                </m:ctrlPr>
                              </m:groupChrPr>
                              <m:e/>
                            </m:groupChr>
                          </m:e>
                        </m:box>
                        <m:d>
                          <m:dPr>
                            <m:begChr m:val="{"/>
                            <m:endChr m:val=""/>
                            <m:ctrlPr>
                              <a:rPr lang="es-CL" sz="3200" i="1">
                                <a:latin typeface="Cambria Math" panose="02040503050406030204" pitchFamily="18" charset="0"/>
                              </a:rPr>
                            </m:ctrlPr>
                          </m:dPr>
                          <m:e>
                            <m:eqArr>
                              <m:eqArrPr>
                                <m:ctrlPr>
                                  <a:rPr lang="es-CL" sz="3200" i="1">
                                    <a:latin typeface="Cambria Math" panose="02040503050406030204" pitchFamily="18" charset="0"/>
                                  </a:rPr>
                                </m:ctrlPr>
                              </m:eqArrPr>
                              <m:e>
                                <m:r>
                                  <a:rPr lang="es-CL" sz="3200" i="1">
                                    <a:latin typeface="Cambria Math" panose="02040503050406030204" pitchFamily="18" charset="0"/>
                                  </a:rPr>
                                  <m:t>𝑑𝑢</m:t>
                                </m:r>
                                <m:r>
                                  <a:rPr lang="es-CL" sz="3200" i="1">
                                    <a:latin typeface="Cambria Math" panose="02040503050406030204" pitchFamily="18" charset="0"/>
                                  </a:rPr>
                                  <m:t>=</m:t>
                                </m:r>
                                <m:r>
                                  <a:rPr lang="es-CL" sz="3200" i="1">
                                    <a:latin typeface="Cambria Math" panose="02040503050406030204" pitchFamily="18" charset="0"/>
                                  </a:rPr>
                                  <m:t>𝑑𝑥</m:t>
                                </m:r>
                              </m:e>
                              <m:e>
                                <m:r>
                                  <a:rPr lang="es-CL" sz="3200" i="1">
                                    <a:latin typeface="Cambria Math" panose="02040503050406030204" pitchFamily="18" charset="0"/>
                                  </a:rPr>
                                  <m:t>𝑣</m:t>
                                </m:r>
                                <m:r>
                                  <a:rPr lang="es-CL" sz="3200" i="1">
                                    <a:latin typeface="Cambria Math" panose="02040503050406030204" pitchFamily="18" charset="0"/>
                                  </a:rPr>
                                  <m:t>=</m:t>
                                </m:r>
                                <m:nary>
                                  <m:naryPr>
                                    <m:limLoc m:val="undOvr"/>
                                    <m:subHide m:val="on"/>
                                    <m:supHide m:val="on"/>
                                    <m:ctrlPr>
                                      <a:rPr lang="es-CL" sz="3200" i="1">
                                        <a:latin typeface="Cambria Math" panose="02040503050406030204" pitchFamily="18" charset="0"/>
                                      </a:rPr>
                                    </m:ctrlPr>
                                  </m:naryPr>
                                  <m:sub/>
                                  <m:sup/>
                                  <m:e>
                                    <m:sSup>
                                      <m:sSupPr>
                                        <m:ctrlPr>
                                          <a:rPr lang="es-CL" sz="3200" i="1">
                                            <a:latin typeface="Cambria Math" panose="02040503050406030204" pitchFamily="18" charset="0"/>
                                          </a:rPr>
                                        </m:ctrlPr>
                                      </m:sSupPr>
                                      <m:e>
                                        <m:r>
                                          <a:rPr lang="es-CL" sz="3200" i="1">
                                            <a:latin typeface="Cambria Math" panose="02040503050406030204" pitchFamily="18" charset="0"/>
                                          </a:rPr>
                                          <m:t>𝑒</m:t>
                                        </m:r>
                                      </m:e>
                                      <m:sup>
                                        <m:r>
                                          <a:rPr lang="es-CL" sz="3200" i="1">
                                            <a:latin typeface="Cambria Math" panose="02040503050406030204" pitchFamily="18" charset="0"/>
                                          </a:rPr>
                                          <m:t>𝑥</m:t>
                                        </m:r>
                                      </m:sup>
                                    </m:sSup>
                                    <m:r>
                                      <a:rPr lang="es-CL" sz="3200" i="1">
                                        <a:latin typeface="Cambria Math" panose="02040503050406030204" pitchFamily="18" charset="0"/>
                                      </a:rPr>
                                      <m:t>𝑑𝑥</m:t>
                                    </m:r>
                                    <m:r>
                                      <a:rPr lang="es-CL" sz="3200" i="1">
                                        <a:latin typeface="Cambria Math" panose="02040503050406030204" pitchFamily="18" charset="0"/>
                                      </a:rPr>
                                      <m:t>=</m:t>
                                    </m:r>
                                    <m:sSup>
                                      <m:sSupPr>
                                        <m:ctrlPr>
                                          <a:rPr lang="es-CL" sz="3200" i="1">
                                            <a:latin typeface="Cambria Math" panose="02040503050406030204" pitchFamily="18" charset="0"/>
                                          </a:rPr>
                                        </m:ctrlPr>
                                      </m:sSupPr>
                                      <m:e>
                                        <m:r>
                                          <a:rPr lang="es-CL" sz="3200" i="1">
                                            <a:latin typeface="Cambria Math" panose="02040503050406030204" pitchFamily="18" charset="0"/>
                                          </a:rPr>
                                          <m:t>𝑒</m:t>
                                        </m:r>
                                      </m:e>
                                      <m:sup>
                                        <m:r>
                                          <a:rPr lang="es-CL" sz="3200" i="1">
                                            <a:latin typeface="Cambria Math" panose="02040503050406030204" pitchFamily="18" charset="0"/>
                                          </a:rPr>
                                          <m:t>𝑥</m:t>
                                        </m:r>
                                      </m:sup>
                                    </m:sSup>
                                  </m:e>
                                </m:nary>
                              </m:e>
                            </m:eqArr>
                          </m:e>
                        </m:d>
                      </m:e>
                    </m:d>
                  </m:oMath>
                </a14:m>
                <a:r>
                  <a:rPr lang="es-CL" sz="3200" dirty="0"/>
                  <a:t>     y resulta:</a:t>
                </a:r>
              </a:p>
              <a:p>
                <a14:m>
                  <m:oMath xmlns:m="http://schemas.openxmlformats.org/officeDocument/2006/math">
                    <m:nary>
                      <m:naryPr>
                        <m:limLoc m:val="undOvr"/>
                        <m:subHide m:val="on"/>
                        <m:supHide m:val="on"/>
                        <m:ctrlPr>
                          <a:rPr lang="es-CL" sz="3200" i="1">
                            <a:latin typeface="Cambria Math" panose="02040503050406030204" pitchFamily="18" charset="0"/>
                          </a:rPr>
                        </m:ctrlPr>
                      </m:naryPr>
                      <m:sub/>
                      <m:sup/>
                      <m:e>
                        <m:r>
                          <a:rPr lang="es-CL" sz="3200" i="1">
                            <a:latin typeface="Cambria Math" panose="02040503050406030204" pitchFamily="18" charset="0"/>
                          </a:rPr>
                          <m:t>𝑥</m:t>
                        </m:r>
                        <m:sSup>
                          <m:sSupPr>
                            <m:ctrlPr>
                              <a:rPr lang="es-CL" sz="3200" i="1">
                                <a:latin typeface="Cambria Math" panose="02040503050406030204" pitchFamily="18" charset="0"/>
                              </a:rPr>
                            </m:ctrlPr>
                          </m:sSupPr>
                          <m:e>
                            <m:r>
                              <a:rPr lang="es-CL" sz="3200" i="1">
                                <a:latin typeface="Cambria Math" panose="02040503050406030204" pitchFamily="18" charset="0"/>
                              </a:rPr>
                              <m:t>𝑒</m:t>
                            </m:r>
                          </m:e>
                          <m:sup>
                            <m:r>
                              <a:rPr lang="es-CL" sz="3200" i="1">
                                <a:latin typeface="Cambria Math" panose="02040503050406030204" pitchFamily="18" charset="0"/>
                              </a:rPr>
                              <m:t>𝑥</m:t>
                            </m:r>
                          </m:sup>
                        </m:sSup>
                        <m:r>
                          <a:rPr lang="es-CL" sz="3200" i="1">
                            <a:latin typeface="Cambria Math" panose="02040503050406030204" pitchFamily="18" charset="0"/>
                          </a:rPr>
                          <m:t>𝑑𝑥</m:t>
                        </m:r>
                        <m:r>
                          <a:rPr lang="es-CL" sz="3200" i="1">
                            <a:latin typeface="Cambria Math" panose="02040503050406030204" pitchFamily="18" charset="0"/>
                          </a:rPr>
                          <m:t>=</m:t>
                        </m:r>
                        <m:sSup>
                          <m:sSupPr>
                            <m:ctrlPr>
                              <a:rPr lang="es-CL" sz="3200" i="1">
                                <a:latin typeface="Cambria Math" panose="02040503050406030204" pitchFamily="18" charset="0"/>
                              </a:rPr>
                            </m:ctrlPr>
                          </m:sSupPr>
                          <m:e>
                            <m:r>
                              <a:rPr lang="es-CL" sz="3200" i="1">
                                <a:latin typeface="Cambria Math" panose="02040503050406030204" pitchFamily="18" charset="0"/>
                              </a:rPr>
                              <m:t>𝑥𝑒</m:t>
                            </m:r>
                          </m:e>
                          <m:sup>
                            <m:r>
                              <a:rPr lang="es-CL" sz="3200" i="1">
                                <a:latin typeface="Cambria Math" panose="02040503050406030204" pitchFamily="18" charset="0"/>
                              </a:rPr>
                              <m:t>𝑥</m:t>
                            </m:r>
                          </m:sup>
                        </m:sSup>
                        <m:r>
                          <a:rPr lang="es-CL" sz="3200" i="1">
                            <a:latin typeface="Cambria Math" panose="02040503050406030204" pitchFamily="18" charset="0"/>
                          </a:rPr>
                          <m:t>−</m:t>
                        </m:r>
                        <m:nary>
                          <m:naryPr>
                            <m:limLoc m:val="undOvr"/>
                            <m:subHide m:val="on"/>
                            <m:supHide m:val="on"/>
                            <m:ctrlPr>
                              <a:rPr lang="es-CL" sz="3200" i="1">
                                <a:latin typeface="Cambria Math" panose="02040503050406030204" pitchFamily="18" charset="0"/>
                              </a:rPr>
                            </m:ctrlPr>
                          </m:naryPr>
                          <m:sub/>
                          <m:sup/>
                          <m:e>
                            <m:sSup>
                              <m:sSupPr>
                                <m:ctrlPr>
                                  <a:rPr lang="es-CL" sz="3200" i="1">
                                    <a:latin typeface="Cambria Math" panose="02040503050406030204" pitchFamily="18" charset="0"/>
                                  </a:rPr>
                                </m:ctrlPr>
                              </m:sSupPr>
                              <m:e>
                                <m:r>
                                  <a:rPr lang="es-CL" sz="3200" i="1">
                                    <a:latin typeface="Cambria Math" panose="02040503050406030204" pitchFamily="18" charset="0"/>
                                  </a:rPr>
                                  <m:t>𝑒</m:t>
                                </m:r>
                              </m:e>
                              <m:sup>
                                <m:r>
                                  <a:rPr lang="es-CL" sz="3200" i="1">
                                    <a:latin typeface="Cambria Math" panose="02040503050406030204" pitchFamily="18" charset="0"/>
                                  </a:rPr>
                                  <m:t>𝑥</m:t>
                                </m:r>
                              </m:sup>
                            </m:sSup>
                            <m:r>
                              <a:rPr lang="es-CL" sz="3200" i="1">
                                <a:latin typeface="Cambria Math" panose="02040503050406030204" pitchFamily="18" charset="0"/>
                              </a:rPr>
                              <m:t>𝑑𝑥</m:t>
                            </m:r>
                            <m:r>
                              <a:rPr lang="es-CL" sz="3200" i="1">
                                <a:latin typeface="Cambria Math" panose="02040503050406030204" pitchFamily="18" charset="0"/>
                              </a:rPr>
                              <m:t>=</m:t>
                            </m:r>
                            <m:r>
                              <a:rPr lang="es-CL" sz="3200" i="1">
                                <a:latin typeface="Cambria Math" panose="02040503050406030204" pitchFamily="18" charset="0"/>
                              </a:rPr>
                              <m:t>𝑥</m:t>
                            </m:r>
                            <m:sSup>
                              <m:sSupPr>
                                <m:ctrlPr>
                                  <a:rPr lang="es-CL" sz="3200" i="1">
                                    <a:latin typeface="Cambria Math" panose="02040503050406030204" pitchFamily="18" charset="0"/>
                                  </a:rPr>
                                </m:ctrlPr>
                              </m:sSupPr>
                              <m:e>
                                <m:r>
                                  <a:rPr lang="es-CL" sz="3200" i="1">
                                    <a:latin typeface="Cambria Math" panose="02040503050406030204" pitchFamily="18" charset="0"/>
                                  </a:rPr>
                                  <m:t>𝑒</m:t>
                                </m:r>
                              </m:e>
                              <m:sup>
                                <m:r>
                                  <a:rPr lang="es-CL" sz="3200" i="1">
                                    <a:latin typeface="Cambria Math" panose="02040503050406030204" pitchFamily="18" charset="0"/>
                                  </a:rPr>
                                  <m:t>𝑥</m:t>
                                </m:r>
                              </m:sup>
                            </m:sSup>
                            <m:r>
                              <a:rPr lang="es-CL" sz="3200" i="1">
                                <a:latin typeface="Cambria Math" panose="02040503050406030204" pitchFamily="18" charset="0"/>
                              </a:rPr>
                              <m:t>−</m:t>
                            </m:r>
                            <m:sSup>
                              <m:sSupPr>
                                <m:ctrlPr>
                                  <a:rPr lang="es-CL" sz="3200" i="1">
                                    <a:latin typeface="Cambria Math" panose="02040503050406030204" pitchFamily="18" charset="0"/>
                                  </a:rPr>
                                </m:ctrlPr>
                              </m:sSupPr>
                              <m:e>
                                <m:r>
                                  <a:rPr lang="es-CL" sz="3200" i="1">
                                    <a:latin typeface="Cambria Math" panose="02040503050406030204" pitchFamily="18" charset="0"/>
                                  </a:rPr>
                                  <m:t>𝑒</m:t>
                                </m:r>
                              </m:e>
                              <m:sup>
                                <m:r>
                                  <a:rPr lang="es-CL" sz="3200" i="1">
                                    <a:latin typeface="Cambria Math" panose="02040503050406030204" pitchFamily="18" charset="0"/>
                                  </a:rPr>
                                  <m:t>𝑥</m:t>
                                </m:r>
                              </m:sup>
                            </m:sSup>
                            <m:r>
                              <a:rPr lang="es-CL" sz="3200" i="1">
                                <a:latin typeface="Cambria Math" panose="02040503050406030204" pitchFamily="18" charset="0"/>
                              </a:rPr>
                              <m:t>+</m:t>
                            </m:r>
                            <m:r>
                              <a:rPr lang="es-CL" sz="3200" i="1">
                                <a:latin typeface="Cambria Math" panose="02040503050406030204" pitchFamily="18" charset="0"/>
                              </a:rPr>
                              <m:t>𝑘</m:t>
                            </m:r>
                          </m:e>
                        </m:nary>
                      </m:e>
                    </m:nary>
                  </m:oMath>
                </a14:m>
                <a:endParaRPr lang="es-CL" sz="3200" dirty="0"/>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754349" y="769862"/>
                <a:ext cx="9603275" cy="4442218"/>
              </a:xfrm>
              <a:blipFill>
                <a:blip r:embed="rId2"/>
                <a:stretch>
                  <a:fillRect l="-5968" t="-20713"/>
                </a:stretch>
              </a:blipFill>
            </p:spPr>
            <p:txBody>
              <a:bodyPr/>
              <a:lstStyle/>
              <a:p>
                <a:r>
                  <a:rPr lang="es-CL">
                    <a:noFill/>
                  </a:rPr>
                  <a:t> </a:t>
                </a:r>
              </a:p>
            </p:txBody>
          </p:sp>
        </mc:Fallback>
      </mc:AlternateContent>
    </p:spTree>
    <p:extLst>
      <p:ext uri="{BB962C8B-B14F-4D97-AF65-F5344CB8AC3E}">
        <p14:creationId xmlns:p14="http://schemas.microsoft.com/office/powerpoint/2010/main" val="2518479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960089" y="506972"/>
                <a:ext cx="9603275" cy="5059438"/>
              </a:xfrm>
            </p:spPr>
            <p:txBody>
              <a:bodyPr>
                <a:noAutofit/>
              </a:bodyPr>
              <a:lstStyle/>
              <a:p>
                <a:pPr lvl="0"/>
                <a14:m>
                  <m:oMath xmlns:m="http://schemas.openxmlformats.org/officeDocument/2006/math">
                    <m:nary>
                      <m:naryPr>
                        <m:limLoc m:val="undOvr"/>
                        <m:subHide m:val="on"/>
                        <m:supHide m:val="on"/>
                        <m:ctrlPr>
                          <a:rPr lang="es-CL" sz="3200" i="1">
                            <a:latin typeface="Cambria Math" panose="02040503050406030204" pitchFamily="18" charset="0"/>
                          </a:rPr>
                        </m:ctrlPr>
                      </m:naryPr>
                      <m:sub/>
                      <m:sup/>
                      <m:e>
                        <m:sSup>
                          <m:sSupPr>
                            <m:ctrlPr>
                              <a:rPr lang="es-CL" sz="3200" i="1">
                                <a:latin typeface="Cambria Math" panose="02040503050406030204" pitchFamily="18" charset="0"/>
                              </a:rPr>
                            </m:ctrlPr>
                          </m:sSupPr>
                          <m:e>
                            <m:r>
                              <a:rPr lang="es-CL" sz="3200" i="1">
                                <a:latin typeface="Cambria Math" panose="02040503050406030204" pitchFamily="18" charset="0"/>
                              </a:rPr>
                              <m:t>𝑥</m:t>
                            </m:r>
                          </m:e>
                          <m:sup>
                            <m:r>
                              <a:rPr lang="es-CL" sz="3200" i="1">
                                <a:latin typeface="Cambria Math" panose="02040503050406030204" pitchFamily="18" charset="0"/>
                              </a:rPr>
                              <m:t>2</m:t>
                            </m:r>
                          </m:sup>
                        </m:sSup>
                        <m:r>
                          <a:rPr lang="es-CL" sz="3200" i="1">
                            <a:latin typeface="Cambria Math" panose="02040503050406030204" pitchFamily="18" charset="0"/>
                          </a:rPr>
                          <m:t>𝑙𝑛𝑥𝑑𝑥</m:t>
                        </m:r>
                      </m:e>
                    </m:nary>
                  </m:oMath>
                </a14:m>
                <a:r>
                  <a:rPr lang="es-CL" sz="3200" i="1" dirty="0"/>
                  <a:t>                               </a:t>
                </a:r>
                <a:r>
                  <a:rPr lang="es-CL" sz="3200" dirty="0"/>
                  <a:t>Tomamos </a:t>
                </a:r>
                <a14:m>
                  <m:oMath xmlns:m="http://schemas.openxmlformats.org/officeDocument/2006/math">
                    <m:d>
                      <m:dPr>
                        <m:begChr m:val="{"/>
                        <m:endChr m:val=""/>
                        <m:ctrlPr>
                          <a:rPr lang="es-CL" sz="3200" i="1">
                            <a:latin typeface="Cambria Math" panose="02040503050406030204" pitchFamily="18" charset="0"/>
                          </a:rPr>
                        </m:ctrlPr>
                      </m:dPr>
                      <m:e>
                        <m:eqArr>
                          <m:eqArrPr>
                            <m:ctrlPr>
                              <a:rPr lang="es-CL" sz="3200" i="1">
                                <a:latin typeface="Cambria Math" panose="02040503050406030204" pitchFamily="18" charset="0"/>
                              </a:rPr>
                            </m:ctrlPr>
                          </m:eqArrPr>
                          <m:e>
                            <m:r>
                              <a:rPr lang="es-CL" sz="3200" i="1">
                                <a:latin typeface="Cambria Math" panose="02040503050406030204" pitchFamily="18" charset="0"/>
                              </a:rPr>
                              <m:t>𝑢</m:t>
                            </m:r>
                            <m:r>
                              <a:rPr lang="es-CL" sz="3200" i="1">
                                <a:latin typeface="Cambria Math" panose="02040503050406030204" pitchFamily="18" charset="0"/>
                              </a:rPr>
                              <m:t>=</m:t>
                            </m:r>
                            <m:r>
                              <a:rPr lang="es-CL" sz="3200" i="1">
                                <a:latin typeface="Cambria Math" panose="02040503050406030204" pitchFamily="18" charset="0"/>
                              </a:rPr>
                              <m:t>𝑙𝑛𝑥</m:t>
                            </m:r>
                          </m:e>
                          <m:e>
                            <m:r>
                              <a:rPr lang="es-CL" sz="3200" i="1">
                                <a:latin typeface="Cambria Math" panose="02040503050406030204" pitchFamily="18" charset="0"/>
                              </a:rPr>
                              <m:t>𝑑𝑣</m:t>
                            </m:r>
                            <m:r>
                              <a:rPr lang="es-CL" sz="3200" i="1">
                                <a:latin typeface="Cambria Math" panose="02040503050406030204" pitchFamily="18" charset="0"/>
                              </a:rPr>
                              <m:t>=</m:t>
                            </m:r>
                            <m:sSup>
                              <m:sSupPr>
                                <m:ctrlPr>
                                  <a:rPr lang="es-CL" sz="3200" i="1">
                                    <a:latin typeface="Cambria Math" panose="02040503050406030204" pitchFamily="18" charset="0"/>
                                  </a:rPr>
                                </m:ctrlPr>
                              </m:sSupPr>
                              <m:e>
                                <m:r>
                                  <a:rPr lang="es-CL" sz="3200" i="1">
                                    <a:latin typeface="Cambria Math" panose="02040503050406030204" pitchFamily="18" charset="0"/>
                                  </a:rPr>
                                  <m:t>𝑥</m:t>
                                </m:r>
                              </m:e>
                              <m:sup>
                                <m:r>
                                  <a:rPr lang="es-CL" sz="3200" i="1">
                                    <a:latin typeface="Cambria Math" panose="02040503050406030204" pitchFamily="18" charset="0"/>
                                  </a:rPr>
                                  <m:t>2</m:t>
                                </m:r>
                              </m:sup>
                            </m:sSup>
                            <m:r>
                              <a:rPr lang="es-CL" sz="3200" i="1">
                                <a:latin typeface="Cambria Math" panose="02040503050406030204" pitchFamily="18" charset="0"/>
                              </a:rPr>
                              <m:t>𝑑𝑥</m:t>
                            </m:r>
                          </m:e>
                        </m:eqArr>
                      </m:e>
                    </m:d>
                    <m:box>
                      <m:boxPr>
                        <m:ctrlPr>
                          <a:rPr lang="es-CL" sz="3200" i="1">
                            <a:latin typeface="Cambria Math" panose="02040503050406030204" pitchFamily="18" charset="0"/>
                          </a:rPr>
                        </m:ctrlPr>
                      </m:boxPr>
                      <m:e>
                        <m:groupChr>
                          <m:groupChrPr>
                            <m:chr m:val="→"/>
                            <m:pos m:val="top"/>
                            <m:ctrlPr>
                              <a:rPr lang="es-CL" sz="3200" i="1">
                                <a:latin typeface="Cambria Math" panose="02040503050406030204" pitchFamily="18" charset="0"/>
                              </a:rPr>
                            </m:ctrlPr>
                          </m:groupChrPr>
                          <m:e/>
                        </m:groupChr>
                      </m:e>
                    </m:box>
                    <m:d>
                      <m:dPr>
                        <m:begChr m:val="{"/>
                        <m:endChr m:val=""/>
                        <m:ctrlPr>
                          <a:rPr lang="es-CL" sz="3200" i="1">
                            <a:latin typeface="Cambria Math" panose="02040503050406030204" pitchFamily="18" charset="0"/>
                          </a:rPr>
                        </m:ctrlPr>
                      </m:dPr>
                      <m:e>
                        <m:eqArr>
                          <m:eqArrPr>
                            <m:ctrlPr>
                              <a:rPr lang="es-CL" sz="3200" i="1">
                                <a:latin typeface="Cambria Math" panose="02040503050406030204" pitchFamily="18" charset="0"/>
                              </a:rPr>
                            </m:ctrlPr>
                          </m:eqArrPr>
                          <m:e>
                            <m:r>
                              <a:rPr lang="es-CL" sz="3200" i="1">
                                <a:latin typeface="Cambria Math" panose="02040503050406030204" pitchFamily="18" charset="0"/>
                              </a:rPr>
                              <m:t>𝑑𝑢</m:t>
                            </m:r>
                            <m:r>
                              <a:rPr lang="es-CL" sz="3200" i="1">
                                <a:latin typeface="Cambria Math" panose="02040503050406030204" pitchFamily="18" charset="0"/>
                              </a:rPr>
                              <m:t>=</m:t>
                            </m:r>
                            <m:f>
                              <m:fPr>
                                <m:ctrlPr>
                                  <a:rPr lang="es-CL" sz="3200" i="1">
                                    <a:latin typeface="Cambria Math" panose="02040503050406030204" pitchFamily="18" charset="0"/>
                                  </a:rPr>
                                </m:ctrlPr>
                              </m:fPr>
                              <m:num>
                                <m:r>
                                  <a:rPr lang="es-CL" sz="3200" i="1">
                                    <a:latin typeface="Cambria Math" panose="02040503050406030204" pitchFamily="18" charset="0"/>
                                  </a:rPr>
                                  <m:t>1</m:t>
                                </m:r>
                              </m:num>
                              <m:den>
                                <m:r>
                                  <a:rPr lang="es-CL" sz="3200" i="1">
                                    <a:latin typeface="Cambria Math" panose="02040503050406030204" pitchFamily="18" charset="0"/>
                                  </a:rPr>
                                  <m:t>𝑥</m:t>
                                </m:r>
                              </m:den>
                            </m:f>
                            <m:r>
                              <a:rPr lang="es-CL" sz="3200" i="1">
                                <a:latin typeface="Cambria Math" panose="02040503050406030204" pitchFamily="18" charset="0"/>
                              </a:rPr>
                              <m:t>𝑑𝑥</m:t>
                            </m:r>
                          </m:e>
                          <m:e>
                            <m:r>
                              <a:rPr lang="es-CL" sz="3200" i="1">
                                <a:latin typeface="Cambria Math" panose="02040503050406030204" pitchFamily="18" charset="0"/>
                              </a:rPr>
                              <m:t>𝑣</m:t>
                            </m:r>
                            <m:r>
                              <a:rPr lang="es-CL" sz="3200" i="1">
                                <a:latin typeface="Cambria Math" panose="02040503050406030204" pitchFamily="18" charset="0"/>
                              </a:rPr>
                              <m:t>=</m:t>
                            </m:r>
                            <m:nary>
                              <m:naryPr>
                                <m:limLoc m:val="undOvr"/>
                                <m:subHide m:val="on"/>
                                <m:supHide m:val="on"/>
                                <m:ctrlPr>
                                  <a:rPr lang="es-CL" sz="3200" i="1">
                                    <a:latin typeface="Cambria Math" panose="02040503050406030204" pitchFamily="18" charset="0"/>
                                  </a:rPr>
                                </m:ctrlPr>
                              </m:naryPr>
                              <m:sub/>
                              <m:sup/>
                              <m:e>
                                <m:sSup>
                                  <m:sSupPr>
                                    <m:ctrlPr>
                                      <a:rPr lang="es-CL" sz="3200" i="1">
                                        <a:latin typeface="Cambria Math" panose="02040503050406030204" pitchFamily="18" charset="0"/>
                                      </a:rPr>
                                    </m:ctrlPr>
                                  </m:sSupPr>
                                  <m:e>
                                    <m:r>
                                      <a:rPr lang="es-CL" sz="3200" i="1">
                                        <a:latin typeface="Cambria Math" panose="02040503050406030204" pitchFamily="18" charset="0"/>
                                      </a:rPr>
                                      <m:t>𝑥</m:t>
                                    </m:r>
                                  </m:e>
                                  <m:sup>
                                    <m:r>
                                      <a:rPr lang="es-CL" sz="3200" i="1">
                                        <a:latin typeface="Cambria Math" panose="02040503050406030204" pitchFamily="18" charset="0"/>
                                      </a:rPr>
                                      <m:t>2</m:t>
                                    </m:r>
                                  </m:sup>
                                </m:sSup>
                                <m:r>
                                  <a:rPr lang="es-CL" sz="3200" i="1">
                                    <a:latin typeface="Cambria Math" panose="02040503050406030204" pitchFamily="18" charset="0"/>
                                  </a:rPr>
                                  <m:t>𝑑𝑥</m:t>
                                </m:r>
                                <m:r>
                                  <a:rPr lang="es-CL" sz="3200" i="1">
                                    <a:latin typeface="Cambria Math" panose="02040503050406030204" pitchFamily="18" charset="0"/>
                                  </a:rPr>
                                  <m:t>=</m:t>
                                </m:r>
                                <m:f>
                                  <m:fPr>
                                    <m:ctrlPr>
                                      <a:rPr lang="es-CL" sz="3200" i="1">
                                        <a:latin typeface="Cambria Math" panose="02040503050406030204" pitchFamily="18" charset="0"/>
                                      </a:rPr>
                                    </m:ctrlPr>
                                  </m:fPr>
                                  <m:num>
                                    <m:sSup>
                                      <m:sSupPr>
                                        <m:ctrlPr>
                                          <a:rPr lang="es-CL" sz="3200" i="1">
                                            <a:latin typeface="Cambria Math" panose="02040503050406030204" pitchFamily="18" charset="0"/>
                                          </a:rPr>
                                        </m:ctrlPr>
                                      </m:sSupPr>
                                      <m:e>
                                        <m:r>
                                          <a:rPr lang="es-CL" sz="3200" i="1">
                                            <a:latin typeface="Cambria Math" panose="02040503050406030204" pitchFamily="18" charset="0"/>
                                          </a:rPr>
                                          <m:t>𝑥</m:t>
                                        </m:r>
                                      </m:e>
                                      <m:sup>
                                        <m:r>
                                          <a:rPr lang="es-CL" sz="3200" i="1">
                                            <a:latin typeface="Cambria Math" panose="02040503050406030204" pitchFamily="18" charset="0"/>
                                          </a:rPr>
                                          <m:t>3</m:t>
                                        </m:r>
                                      </m:sup>
                                    </m:sSup>
                                  </m:num>
                                  <m:den>
                                    <m:r>
                                      <a:rPr lang="es-CL" sz="3200" i="1">
                                        <a:latin typeface="Cambria Math" panose="02040503050406030204" pitchFamily="18" charset="0"/>
                                      </a:rPr>
                                      <m:t>3</m:t>
                                    </m:r>
                                  </m:den>
                                </m:f>
                              </m:e>
                            </m:nary>
                          </m:e>
                        </m:eqArr>
                      </m:e>
                    </m:d>
                  </m:oMath>
                </a14:m>
                <a:r>
                  <a:rPr lang="es-CL" sz="3200" dirty="0"/>
                  <a:t>    y queda:</a:t>
                </a:r>
              </a:p>
              <a:p>
                <a14:m>
                  <m:oMath xmlns:m="http://schemas.openxmlformats.org/officeDocument/2006/math">
                    <m:nary>
                      <m:naryPr>
                        <m:limLoc m:val="undOvr"/>
                        <m:subHide m:val="on"/>
                        <m:supHide m:val="on"/>
                        <m:ctrlPr>
                          <a:rPr lang="es-CL" sz="3200" i="1">
                            <a:latin typeface="Cambria Math" panose="02040503050406030204" pitchFamily="18" charset="0"/>
                          </a:rPr>
                        </m:ctrlPr>
                      </m:naryPr>
                      <m:sub/>
                      <m:sup/>
                      <m:e>
                        <m:sSup>
                          <m:sSupPr>
                            <m:ctrlPr>
                              <a:rPr lang="es-CL" sz="3200" i="1">
                                <a:latin typeface="Cambria Math" panose="02040503050406030204" pitchFamily="18" charset="0"/>
                              </a:rPr>
                            </m:ctrlPr>
                          </m:sSupPr>
                          <m:e>
                            <m:r>
                              <a:rPr lang="es-CL" sz="3200" i="1">
                                <a:latin typeface="Cambria Math" panose="02040503050406030204" pitchFamily="18" charset="0"/>
                              </a:rPr>
                              <m:t>𝑥</m:t>
                            </m:r>
                          </m:e>
                          <m:sup>
                            <m:r>
                              <a:rPr lang="es-CL" sz="3200" i="1">
                                <a:latin typeface="Cambria Math" panose="02040503050406030204" pitchFamily="18" charset="0"/>
                              </a:rPr>
                              <m:t>2</m:t>
                            </m:r>
                          </m:sup>
                        </m:sSup>
                        <m:r>
                          <a:rPr lang="es-CL" sz="3200" i="1">
                            <a:latin typeface="Cambria Math" panose="02040503050406030204" pitchFamily="18" charset="0"/>
                          </a:rPr>
                          <m:t>𝑙𝑛𝑥𝑑𝑥</m:t>
                        </m:r>
                        <m:r>
                          <a:rPr lang="es-CL" sz="3200" i="1">
                            <a:latin typeface="Cambria Math" panose="02040503050406030204" pitchFamily="18" charset="0"/>
                          </a:rPr>
                          <m:t>=</m:t>
                        </m:r>
                        <m:f>
                          <m:fPr>
                            <m:ctrlPr>
                              <a:rPr lang="es-CL" sz="3200" i="1">
                                <a:latin typeface="Cambria Math" panose="02040503050406030204" pitchFamily="18" charset="0"/>
                              </a:rPr>
                            </m:ctrlPr>
                          </m:fPr>
                          <m:num>
                            <m:sSup>
                              <m:sSupPr>
                                <m:ctrlPr>
                                  <a:rPr lang="es-CL" sz="3200" i="1">
                                    <a:latin typeface="Cambria Math" panose="02040503050406030204" pitchFamily="18" charset="0"/>
                                  </a:rPr>
                                </m:ctrlPr>
                              </m:sSupPr>
                              <m:e>
                                <m:r>
                                  <a:rPr lang="es-CL" sz="3200" i="1">
                                    <a:latin typeface="Cambria Math" panose="02040503050406030204" pitchFamily="18" charset="0"/>
                                  </a:rPr>
                                  <m:t>𝑥</m:t>
                                </m:r>
                              </m:e>
                              <m:sup>
                                <m:r>
                                  <a:rPr lang="es-CL" sz="3200" i="1">
                                    <a:latin typeface="Cambria Math" panose="02040503050406030204" pitchFamily="18" charset="0"/>
                                  </a:rPr>
                                  <m:t>3</m:t>
                                </m:r>
                              </m:sup>
                            </m:sSup>
                          </m:num>
                          <m:den>
                            <m:r>
                              <a:rPr lang="es-CL" sz="3200" i="1">
                                <a:latin typeface="Cambria Math" panose="02040503050406030204" pitchFamily="18" charset="0"/>
                              </a:rPr>
                              <m:t>3</m:t>
                            </m:r>
                          </m:den>
                        </m:f>
                      </m:e>
                    </m:nary>
                    <m:r>
                      <a:rPr lang="es-CL" sz="3200" i="1">
                        <a:latin typeface="Cambria Math" panose="02040503050406030204" pitchFamily="18" charset="0"/>
                      </a:rPr>
                      <m:t>𝑙𝑛𝑥</m:t>
                    </m:r>
                    <m:r>
                      <a:rPr lang="es-CL" sz="3200" i="1">
                        <a:latin typeface="Cambria Math" panose="02040503050406030204" pitchFamily="18" charset="0"/>
                      </a:rPr>
                      <m:t>−</m:t>
                    </m:r>
                    <m:nary>
                      <m:naryPr>
                        <m:limLoc m:val="undOvr"/>
                        <m:subHide m:val="on"/>
                        <m:supHide m:val="on"/>
                        <m:ctrlPr>
                          <a:rPr lang="es-CL" sz="3200" i="1">
                            <a:latin typeface="Cambria Math" panose="02040503050406030204" pitchFamily="18" charset="0"/>
                          </a:rPr>
                        </m:ctrlPr>
                      </m:naryPr>
                      <m:sub/>
                      <m:sup/>
                      <m:e>
                        <m:f>
                          <m:fPr>
                            <m:ctrlPr>
                              <a:rPr lang="es-CL" sz="3200" i="1">
                                <a:latin typeface="Cambria Math" panose="02040503050406030204" pitchFamily="18" charset="0"/>
                              </a:rPr>
                            </m:ctrlPr>
                          </m:fPr>
                          <m:num>
                            <m:sSup>
                              <m:sSupPr>
                                <m:ctrlPr>
                                  <a:rPr lang="es-CL" sz="3200" i="1">
                                    <a:latin typeface="Cambria Math" panose="02040503050406030204" pitchFamily="18" charset="0"/>
                                  </a:rPr>
                                </m:ctrlPr>
                              </m:sSupPr>
                              <m:e>
                                <m:r>
                                  <a:rPr lang="es-CL" sz="3200" i="1">
                                    <a:latin typeface="Cambria Math" panose="02040503050406030204" pitchFamily="18" charset="0"/>
                                  </a:rPr>
                                  <m:t>𝑥</m:t>
                                </m:r>
                              </m:e>
                              <m:sup>
                                <m:r>
                                  <a:rPr lang="es-CL" sz="3200" i="1">
                                    <a:latin typeface="Cambria Math" panose="02040503050406030204" pitchFamily="18" charset="0"/>
                                  </a:rPr>
                                  <m:t>3</m:t>
                                </m:r>
                              </m:sup>
                            </m:sSup>
                          </m:num>
                          <m:den>
                            <m:r>
                              <a:rPr lang="es-CL" sz="3200" i="1">
                                <a:latin typeface="Cambria Math" panose="02040503050406030204" pitchFamily="18" charset="0"/>
                              </a:rPr>
                              <m:t>3</m:t>
                            </m:r>
                          </m:den>
                        </m:f>
                        <m:r>
                          <a:rPr lang="es-CL" sz="3200" i="1">
                            <a:latin typeface="Cambria Math" panose="02040503050406030204" pitchFamily="18" charset="0"/>
                          </a:rPr>
                          <m:t>∙</m:t>
                        </m:r>
                        <m:f>
                          <m:fPr>
                            <m:ctrlPr>
                              <a:rPr lang="es-CL" sz="3200" i="1">
                                <a:latin typeface="Cambria Math" panose="02040503050406030204" pitchFamily="18" charset="0"/>
                              </a:rPr>
                            </m:ctrlPr>
                          </m:fPr>
                          <m:num>
                            <m:r>
                              <a:rPr lang="es-CL" sz="3200" i="1">
                                <a:latin typeface="Cambria Math" panose="02040503050406030204" pitchFamily="18" charset="0"/>
                              </a:rPr>
                              <m:t>1</m:t>
                            </m:r>
                          </m:num>
                          <m:den>
                            <m:r>
                              <a:rPr lang="es-CL" sz="3200" i="1">
                                <a:latin typeface="Cambria Math" panose="02040503050406030204" pitchFamily="18" charset="0"/>
                              </a:rPr>
                              <m:t>𝑥</m:t>
                            </m:r>
                          </m:den>
                        </m:f>
                        <m:r>
                          <a:rPr lang="es-CL" sz="3200" i="1">
                            <a:latin typeface="Cambria Math" panose="02040503050406030204" pitchFamily="18" charset="0"/>
                          </a:rPr>
                          <m:t>𝑑𝑥</m:t>
                        </m:r>
                        <m:r>
                          <a:rPr lang="es-CL" sz="3200" i="1">
                            <a:latin typeface="Cambria Math" panose="02040503050406030204" pitchFamily="18" charset="0"/>
                          </a:rPr>
                          <m:t>=</m:t>
                        </m:r>
                        <m:f>
                          <m:fPr>
                            <m:ctrlPr>
                              <a:rPr lang="es-CL" sz="3200" i="1">
                                <a:latin typeface="Cambria Math" panose="02040503050406030204" pitchFamily="18" charset="0"/>
                              </a:rPr>
                            </m:ctrlPr>
                          </m:fPr>
                          <m:num>
                            <m:sSup>
                              <m:sSupPr>
                                <m:ctrlPr>
                                  <a:rPr lang="es-CL" sz="3200" i="1">
                                    <a:latin typeface="Cambria Math" panose="02040503050406030204" pitchFamily="18" charset="0"/>
                                  </a:rPr>
                                </m:ctrlPr>
                              </m:sSupPr>
                              <m:e>
                                <m:r>
                                  <a:rPr lang="es-CL" sz="3200" i="1">
                                    <a:latin typeface="Cambria Math" panose="02040503050406030204" pitchFamily="18" charset="0"/>
                                  </a:rPr>
                                  <m:t>𝑥</m:t>
                                </m:r>
                              </m:e>
                              <m:sup>
                                <m:r>
                                  <a:rPr lang="es-CL" sz="3200" i="1">
                                    <a:latin typeface="Cambria Math" panose="02040503050406030204" pitchFamily="18" charset="0"/>
                                  </a:rPr>
                                  <m:t>3</m:t>
                                </m:r>
                              </m:sup>
                            </m:sSup>
                          </m:num>
                          <m:den>
                            <m:r>
                              <a:rPr lang="es-CL" sz="3200" i="1">
                                <a:latin typeface="Cambria Math" panose="02040503050406030204" pitchFamily="18" charset="0"/>
                              </a:rPr>
                              <m:t>3</m:t>
                            </m:r>
                          </m:den>
                        </m:f>
                        <m:r>
                          <a:rPr lang="es-CL" sz="3200" i="1">
                            <a:latin typeface="Cambria Math" panose="02040503050406030204" pitchFamily="18" charset="0"/>
                          </a:rPr>
                          <m:t>𝑙𝑛𝑥</m:t>
                        </m:r>
                        <m:r>
                          <a:rPr lang="es-CL" sz="3200" i="1">
                            <a:latin typeface="Cambria Math" panose="02040503050406030204" pitchFamily="18" charset="0"/>
                          </a:rPr>
                          <m:t>−</m:t>
                        </m:r>
                        <m:f>
                          <m:fPr>
                            <m:ctrlPr>
                              <a:rPr lang="es-CL" sz="3200" i="1">
                                <a:latin typeface="Cambria Math" panose="02040503050406030204" pitchFamily="18" charset="0"/>
                              </a:rPr>
                            </m:ctrlPr>
                          </m:fPr>
                          <m:num>
                            <m:r>
                              <a:rPr lang="es-CL" sz="3200" i="1">
                                <a:latin typeface="Cambria Math" panose="02040503050406030204" pitchFamily="18" charset="0"/>
                              </a:rPr>
                              <m:t>1</m:t>
                            </m:r>
                          </m:num>
                          <m:den>
                            <m:r>
                              <a:rPr lang="es-CL" sz="3200" i="1">
                                <a:latin typeface="Cambria Math" panose="02040503050406030204" pitchFamily="18" charset="0"/>
                              </a:rPr>
                              <m:t>3</m:t>
                            </m:r>
                          </m:den>
                        </m:f>
                        <m:nary>
                          <m:naryPr>
                            <m:limLoc m:val="undOvr"/>
                            <m:subHide m:val="on"/>
                            <m:supHide m:val="on"/>
                            <m:ctrlPr>
                              <a:rPr lang="es-CL" sz="3200" i="1">
                                <a:latin typeface="Cambria Math" panose="02040503050406030204" pitchFamily="18" charset="0"/>
                              </a:rPr>
                            </m:ctrlPr>
                          </m:naryPr>
                          <m:sub/>
                          <m:sup/>
                          <m:e>
                            <m:sSup>
                              <m:sSupPr>
                                <m:ctrlPr>
                                  <a:rPr lang="es-CL" sz="3200" i="1">
                                    <a:latin typeface="Cambria Math" panose="02040503050406030204" pitchFamily="18" charset="0"/>
                                  </a:rPr>
                                </m:ctrlPr>
                              </m:sSupPr>
                              <m:e>
                                <m:r>
                                  <a:rPr lang="es-CL" sz="3200" i="1">
                                    <a:latin typeface="Cambria Math" panose="02040503050406030204" pitchFamily="18" charset="0"/>
                                  </a:rPr>
                                  <m:t>𝑥</m:t>
                                </m:r>
                              </m:e>
                              <m:sup>
                                <m:r>
                                  <a:rPr lang="es-CL" sz="3200" i="1">
                                    <a:latin typeface="Cambria Math" panose="02040503050406030204" pitchFamily="18" charset="0"/>
                                  </a:rPr>
                                  <m:t>2</m:t>
                                </m:r>
                              </m:sup>
                            </m:sSup>
                            <m:r>
                              <a:rPr lang="es-CL" sz="3200" i="1">
                                <a:latin typeface="Cambria Math" panose="02040503050406030204" pitchFamily="18" charset="0"/>
                              </a:rPr>
                              <m:t>𝑑𝑥</m:t>
                            </m:r>
                            <m:r>
                              <a:rPr lang="es-CL" sz="3200" i="1">
                                <a:latin typeface="Cambria Math" panose="02040503050406030204" pitchFamily="18" charset="0"/>
                              </a:rPr>
                              <m:t>=</m:t>
                            </m:r>
                            <m:f>
                              <m:fPr>
                                <m:ctrlPr>
                                  <a:rPr lang="es-CL" sz="3200" i="1">
                                    <a:latin typeface="Cambria Math" panose="02040503050406030204" pitchFamily="18" charset="0"/>
                                  </a:rPr>
                                </m:ctrlPr>
                              </m:fPr>
                              <m:num>
                                <m:sSup>
                                  <m:sSupPr>
                                    <m:ctrlPr>
                                      <a:rPr lang="es-CL" sz="3200" i="1">
                                        <a:latin typeface="Cambria Math" panose="02040503050406030204" pitchFamily="18" charset="0"/>
                                      </a:rPr>
                                    </m:ctrlPr>
                                  </m:sSupPr>
                                  <m:e>
                                    <m:r>
                                      <a:rPr lang="es-CL" sz="3200" i="1">
                                        <a:latin typeface="Cambria Math" panose="02040503050406030204" pitchFamily="18" charset="0"/>
                                      </a:rPr>
                                      <m:t>𝑥</m:t>
                                    </m:r>
                                  </m:e>
                                  <m:sup>
                                    <m:r>
                                      <a:rPr lang="es-CL" sz="3200" i="1">
                                        <a:latin typeface="Cambria Math" panose="02040503050406030204" pitchFamily="18" charset="0"/>
                                      </a:rPr>
                                      <m:t>3</m:t>
                                    </m:r>
                                  </m:sup>
                                </m:sSup>
                              </m:num>
                              <m:den>
                                <m:r>
                                  <a:rPr lang="es-CL" sz="3200" i="1">
                                    <a:latin typeface="Cambria Math" panose="02040503050406030204" pitchFamily="18" charset="0"/>
                                  </a:rPr>
                                  <m:t>3</m:t>
                                </m:r>
                              </m:den>
                            </m:f>
                            <m:r>
                              <a:rPr lang="es-CL" sz="3200" i="1">
                                <a:latin typeface="Cambria Math" panose="02040503050406030204" pitchFamily="18" charset="0"/>
                              </a:rPr>
                              <m:t>𝑙𝑛𝑥</m:t>
                            </m:r>
                            <m:r>
                              <a:rPr lang="es-CL" sz="3200" i="1">
                                <a:latin typeface="Cambria Math" panose="02040503050406030204" pitchFamily="18" charset="0"/>
                              </a:rPr>
                              <m:t>−</m:t>
                            </m:r>
                            <m:f>
                              <m:fPr>
                                <m:ctrlPr>
                                  <a:rPr lang="es-CL" sz="3200" i="1">
                                    <a:latin typeface="Cambria Math" panose="02040503050406030204" pitchFamily="18" charset="0"/>
                                  </a:rPr>
                                </m:ctrlPr>
                              </m:fPr>
                              <m:num>
                                <m:sSup>
                                  <m:sSupPr>
                                    <m:ctrlPr>
                                      <a:rPr lang="es-CL" sz="3200" i="1">
                                        <a:latin typeface="Cambria Math" panose="02040503050406030204" pitchFamily="18" charset="0"/>
                                      </a:rPr>
                                    </m:ctrlPr>
                                  </m:sSupPr>
                                  <m:e>
                                    <m:r>
                                      <a:rPr lang="es-CL" sz="3200" i="1">
                                        <a:latin typeface="Cambria Math" panose="02040503050406030204" pitchFamily="18" charset="0"/>
                                      </a:rPr>
                                      <m:t>𝑥</m:t>
                                    </m:r>
                                  </m:e>
                                  <m:sup>
                                    <m:r>
                                      <a:rPr lang="es-CL" sz="3200" i="1">
                                        <a:latin typeface="Cambria Math" panose="02040503050406030204" pitchFamily="18" charset="0"/>
                                      </a:rPr>
                                      <m:t>3</m:t>
                                    </m:r>
                                  </m:sup>
                                </m:sSup>
                              </m:num>
                              <m:den>
                                <m:r>
                                  <a:rPr lang="es-CL" sz="3200" i="1">
                                    <a:latin typeface="Cambria Math" panose="02040503050406030204" pitchFamily="18" charset="0"/>
                                  </a:rPr>
                                  <m:t>9</m:t>
                                </m:r>
                              </m:den>
                            </m:f>
                            <m:r>
                              <a:rPr lang="es-CL" sz="3200" i="1">
                                <a:latin typeface="Cambria Math" panose="02040503050406030204" pitchFamily="18" charset="0"/>
                              </a:rPr>
                              <m:t>+</m:t>
                            </m:r>
                            <m:r>
                              <a:rPr lang="es-CL" sz="3200" i="1">
                                <a:latin typeface="Cambria Math" panose="02040503050406030204" pitchFamily="18" charset="0"/>
                              </a:rPr>
                              <m:t>𝑘</m:t>
                            </m:r>
                          </m:e>
                        </m:nary>
                      </m:e>
                    </m:nary>
                  </m:oMath>
                </a14:m>
                <a:endParaRPr lang="es-CL" sz="3200" dirty="0"/>
              </a:p>
              <a:p>
                <a:endParaRPr lang="es-CL" sz="32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960089" y="506972"/>
                <a:ext cx="9603275" cy="5059438"/>
              </a:xfrm>
              <a:blipFill>
                <a:blip r:embed="rId2"/>
                <a:stretch>
                  <a:fillRect l="-5901" t="-18193"/>
                </a:stretch>
              </a:blipFill>
            </p:spPr>
            <p:txBody>
              <a:bodyPr/>
              <a:lstStyle/>
              <a:p>
                <a:r>
                  <a:rPr lang="es-CL">
                    <a:noFill/>
                  </a:rPr>
                  <a:t> </a:t>
                </a:r>
              </a:p>
            </p:txBody>
          </p:sp>
        </mc:Fallback>
      </mc:AlternateContent>
    </p:spTree>
    <p:extLst>
      <p:ext uri="{BB962C8B-B14F-4D97-AF65-F5344CB8AC3E}">
        <p14:creationId xmlns:p14="http://schemas.microsoft.com/office/powerpoint/2010/main" val="67371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445739" y="84062"/>
                <a:ext cx="11544331" cy="5333758"/>
              </a:xfrm>
            </p:spPr>
            <p:txBody>
              <a:bodyPr>
                <a:normAutofit/>
              </a:bodyPr>
              <a:lstStyle/>
              <a:p>
                <a:r>
                  <a:rPr lang="es-CL" b="1" dirty="0"/>
                  <a:t>PRIMITIVA DE UNA FUNCIÓN</a:t>
                </a:r>
                <a:endParaRPr lang="es-CL" dirty="0"/>
              </a:p>
              <a:p>
                <a:r>
                  <a:rPr lang="es-CL" dirty="0"/>
                  <a:t> </a:t>
                </a:r>
              </a:p>
              <a:p>
                <a:r>
                  <a:rPr lang="es-CL" dirty="0"/>
                  <a:t>Hasta ahora nuestro objetivo ha sido: Dado una función g, hallar su función derivada g’. Obviamente, el problema inverso sería éste: Suponiendo que nos dan g’, hallar la función g.</a:t>
                </a:r>
              </a:p>
              <a:p>
                <a:r>
                  <a:rPr lang="es-CL" dirty="0"/>
                  <a:t>Pero, como distintas funciones pueden tener la misma derivada, este es un problema que no tiene solución única, de modo que la enunciaremos de forma más precisa así: Suponiendo que se conoce una función f, se trata de hallar otra función F que cumpla la condición </a:t>
                </a:r>
                <a14:m>
                  <m:oMath xmlns:m="http://schemas.openxmlformats.org/officeDocument/2006/math">
                    <m:r>
                      <m:rPr>
                        <m:sty m:val="p"/>
                      </m:rPr>
                      <a:rPr lang="es-CL">
                        <a:latin typeface="Cambria Math" panose="02040503050406030204" pitchFamily="18" charset="0"/>
                      </a:rPr>
                      <m:t>F</m:t>
                    </m:r>
                    <m:r>
                      <a:rPr lang="es-CL">
                        <a:latin typeface="Cambria Math" panose="02040503050406030204" pitchFamily="18" charset="0"/>
                      </a:rPr>
                      <m:t>`</m:t>
                    </m:r>
                    <m:r>
                      <a:rPr lang="es-CL" i="1">
                        <a:latin typeface="Cambria Math" panose="02040503050406030204" pitchFamily="18" charset="0"/>
                      </a:rPr>
                      <m:t>=</m:t>
                    </m:r>
                    <m:r>
                      <a:rPr lang="es-CL" i="1">
                        <a:latin typeface="Cambria Math" panose="02040503050406030204" pitchFamily="18" charset="0"/>
                      </a:rPr>
                      <m:t>𝑓</m:t>
                    </m:r>
                    <m:r>
                      <a:rPr lang="es-CL" i="1">
                        <a:latin typeface="Cambria Math" panose="02040503050406030204" pitchFamily="18" charset="0"/>
                      </a:rPr>
                      <m:t>.</m:t>
                    </m:r>
                  </m:oMath>
                </a14:m>
                <a:endParaRPr lang="es-CL" dirty="0"/>
              </a:p>
              <a:p>
                <a:r>
                  <a:rPr lang="es-CL" dirty="0"/>
                  <a:t> </a:t>
                </a:r>
              </a:p>
              <a:p>
                <a:r>
                  <a:rPr lang="es-CL" dirty="0"/>
                  <a:t>Una función </a:t>
                </a:r>
                <a14:m>
                  <m:oMath xmlns:m="http://schemas.openxmlformats.org/officeDocument/2006/math">
                    <m:r>
                      <a:rPr lang="es-CL" i="1">
                        <a:latin typeface="Cambria Math" panose="02040503050406030204" pitchFamily="18" charset="0"/>
                      </a:rPr>
                      <m:t>𝐹</m:t>
                    </m:r>
                    <m:d>
                      <m:dPr>
                        <m:ctrlPr>
                          <a:rPr lang="es-CL" i="1">
                            <a:latin typeface="Cambria Math" panose="02040503050406030204" pitchFamily="18" charset="0"/>
                          </a:rPr>
                        </m:ctrlPr>
                      </m:dPr>
                      <m:e>
                        <m:r>
                          <a:rPr lang="es-CL" i="1">
                            <a:latin typeface="Cambria Math" panose="02040503050406030204" pitchFamily="18" charset="0"/>
                          </a:rPr>
                          <m:t>𝑥</m:t>
                        </m:r>
                      </m:e>
                    </m:d>
                  </m:oMath>
                </a14:m>
                <a:r>
                  <a:rPr lang="es-CL" dirty="0"/>
                  <a:t> se dice que es primitiva de una función </a:t>
                </a:r>
                <a14:m>
                  <m:oMath xmlns:m="http://schemas.openxmlformats.org/officeDocument/2006/math">
                    <m:r>
                      <a:rPr lang="es-CL" i="1">
                        <a:latin typeface="Cambria Math" panose="02040503050406030204" pitchFamily="18" charset="0"/>
                      </a:rPr>
                      <m:t>𝑓</m:t>
                    </m:r>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 , </m:t>
                    </m:r>
                    <m:r>
                      <a:rPr lang="es-CL" i="1">
                        <a:latin typeface="Cambria Math" panose="02040503050406030204" pitchFamily="18" charset="0"/>
                      </a:rPr>
                      <m:t>𝑠𝑖</m:t>
                    </m:r>
                    <m:r>
                      <a:rPr lang="es-CL" i="1">
                        <a:latin typeface="Cambria Math" panose="02040503050406030204" pitchFamily="18" charset="0"/>
                      </a:rPr>
                      <m:t> ;</m:t>
                    </m:r>
                    <m:r>
                      <a:rPr lang="es-CL" i="1">
                        <a:latin typeface="Cambria Math" panose="02040503050406030204" pitchFamily="18" charset="0"/>
                      </a:rPr>
                      <m:t>𝐹</m:t>
                    </m:r>
                    <m:r>
                      <a:rPr lang="es-CL" i="1">
                        <a:latin typeface="Cambria Math" panose="02040503050406030204" pitchFamily="18" charset="0"/>
                      </a:rPr>
                      <m:t>`</m:t>
                    </m:r>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m:t>
                    </m:r>
                    <m:r>
                      <a:rPr lang="es-CL" i="1">
                        <a:latin typeface="Cambria Math" panose="02040503050406030204" pitchFamily="18" charset="0"/>
                      </a:rPr>
                      <m:t>𝑓</m:t>
                    </m:r>
                    <m:d>
                      <m:dPr>
                        <m:ctrlPr>
                          <a:rPr lang="es-CL" i="1">
                            <a:latin typeface="Cambria Math" panose="02040503050406030204" pitchFamily="18" charset="0"/>
                          </a:rPr>
                        </m:ctrlPr>
                      </m:dPr>
                      <m:e>
                        <m:r>
                          <a:rPr lang="es-CL" i="1">
                            <a:latin typeface="Cambria Math" panose="02040503050406030204" pitchFamily="18" charset="0"/>
                          </a:rPr>
                          <m:t>𝑥</m:t>
                        </m:r>
                      </m:e>
                    </m:d>
                  </m:oMath>
                </a14:m>
                <a:r>
                  <a:rPr lang="es-CL" dirty="0"/>
                  <a:t> </a:t>
                </a:r>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445739" y="84062"/>
                <a:ext cx="11544331" cy="5333758"/>
              </a:xfrm>
              <a:blipFill>
                <a:blip r:embed="rId2"/>
                <a:stretch>
                  <a:fillRect l="-475" t="-114"/>
                </a:stretch>
              </a:blipFill>
            </p:spPr>
            <p:txBody>
              <a:bodyPr/>
              <a:lstStyle/>
              <a:p>
                <a:r>
                  <a:rPr lang="es-CL">
                    <a:noFill/>
                  </a:rPr>
                  <a:t> </a:t>
                </a:r>
              </a:p>
            </p:txBody>
          </p:sp>
        </mc:Fallback>
      </mc:AlternateContent>
    </p:spTree>
    <p:extLst>
      <p:ext uri="{BB962C8B-B14F-4D97-AF65-F5344CB8AC3E}">
        <p14:creationId xmlns:p14="http://schemas.microsoft.com/office/powerpoint/2010/main" val="827243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22929" y="769862"/>
                <a:ext cx="9603275" cy="3450613"/>
              </a:xfrm>
            </p:spPr>
            <p:txBody>
              <a:bodyPr/>
              <a:lstStyle/>
              <a:p>
                <a:r>
                  <a:rPr lang="es-CL" dirty="0"/>
                  <a:t>NOTAS:</a:t>
                </a:r>
              </a:p>
              <a:p>
                <a:pPr lvl="0"/>
                <a:r>
                  <a:rPr lang="es-CL" dirty="0"/>
                  <a:t>Como norma general se debe tener en cuenta que todas las integrales de las formas:</a:t>
                </a:r>
              </a:p>
              <a:p>
                <a14:m>
                  <m:oMath xmlns:m="http://schemas.openxmlformats.org/officeDocument/2006/math">
                    <m:nary>
                      <m:naryPr>
                        <m:limLoc m:val="undOvr"/>
                        <m:subHide m:val="on"/>
                        <m:supHide m:val="on"/>
                        <m:ctrlPr>
                          <a:rPr lang="es-CL" i="1">
                            <a:latin typeface="Cambria Math" panose="02040503050406030204" pitchFamily="18" charset="0"/>
                          </a:rPr>
                        </m:ctrlPr>
                      </m:naryPr>
                      <m:sub/>
                      <m:sup/>
                      <m:e>
                        <m:r>
                          <a:rPr lang="es-CL" i="1">
                            <a:latin typeface="Cambria Math" panose="02040503050406030204" pitchFamily="18" charset="0"/>
                          </a:rPr>
                          <m:t>𝑝</m:t>
                        </m:r>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𝑠𝑒𝑛𝑏𝑥𝑑𝑥</m:t>
                        </m:r>
                        <m:r>
                          <a:rPr lang="es-CL" i="1">
                            <a:latin typeface="Cambria Math" panose="02040503050406030204" pitchFamily="18" charset="0"/>
                          </a:rPr>
                          <m:t> ; </m:t>
                        </m:r>
                        <m:nary>
                          <m:naryPr>
                            <m:limLoc m:val="undOvr"/>
                            <m:subHide m:val="on"/>
                            <m:supHide m:val="on"/>
                            <m:ctrlPr>
                              <a:rPr lang="es-CL" i="1">
                                <a:latin typeface="Cambria Math" panose="02040503050406030204" pitchFamily="18" charset="0"/>
                              </a:rPr>
                            </m:ctrlPr>
                          </m:naryPr>
                          <m:sub/>
                          <m:sup/>
                          <m:e>
                            <m:r>
                              <a:rPr lang="es-CL" i="1">
                                <a:latin typeface="Cambria Math" panose="02040503050406030204" pitchFamily="18" charset="0"/>
                              </a:rPr>
                              <m:t>𝑝</m:t>
                            </m:r>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𝑐𝑜𝑠𝑏𝑥𝑑𝑥</m:t>
                            </m:r>
                            <m:r>
                              <a:rPr lang="es-CL" i="1">
                                <a:latin typeface="Cambria Math" panose="02040503050406030204" pitchFamily="18" charset="0"/>
                              </a:rPr>
                              <m:t> ; </m:t>
                            </m:r>
                            <m:nary>
                              <m:naryPr>
                                <m:limLoc m:val="undOvr"/>
                                <m:subHide m:val="on"/>
                                <m:supHide m:val="on"/>
                                <m:ctrlPr>
                                  <a:rPr lang="es-CL" i="1">
                                    <a:latin typeface="Cambria Math" panose="02040503050406030204" pitchFamily="18" charset="0"/>
                                  </a:rPr>
                                </m:ctrlPr>
                              </m:naryPr>
                              <m:sub/>
                              <m:sup/>
                              <m:e>
                                <m:r>
                                  <a:rPr lang="es-CL" i="1">
                                    <a:latin typeface="Cambria Math" panose="02040503050406030204" pitchFamily="18" charset="0"/>
                                  </a:rPr>
                                  <m:t>𝑝</m:t>
                                </m:r>
                                <m:r>
                                  <a:rPr lang="es-CL" i="1">
                                    <a:latin typeface="Cambria Math" panose="02040503050406030204" pitchFamily="18" charset="0"/>
                                  </a:rPr>
                                  <m:t>(</m:t>
                                </m:r>
                                <m:r>
                                  <a:rPr lang="es-CL" i="1">
                                    <a:latin typeface="Cambria Math" panose="02040503050406030204" pitchFamily="18" charset="0"/>
                                  </a:rPr>
                                  <m:t>𝑥</m:t>
                                </m:r>
                                <m:r>
                                  <a:rPr lang="es-CL" i="1">
                                    <a:latin typeface="Cambria Math" panose="02040503050406030204" pitchFamily="18" charset="0"/>
                                  </a:rPr>
                                  <m:t>)</m:t>
                                </m:r>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𝑏𝑥</m:t>
                                    </m:r>
                                  </m:sup>
                                </m:sSup>
                                <m:r>
                                  <a:rPr lang="es-CL" i="1">
                                    <a:latin typeface="Cambria Math" panose="02040503050406030204" pitchFamily="18" charset="0"/>
                                  </a:rPr>
                                  <m:t>𝑑𝑥</m:t>
                                </m:r>
                              </m:e>
                            </m:nary>
                            <m:r>
                              <a:rPr lang="es-CL" i="1">
                                <a:latin typeface="Cambria Math" panose="02040503050406030204" pitchFamily="18" charset="0"/>
                              </a:rPr>
                              <m:t> ; </m:t>
                            </m:r>
                            <m:nary>
                              <m:naryPr>
                                <m:limLoc m:val="undOvr"/>
                                <m:subHide m:val="on"/>
                                <m:supHide m:val="on"/>
                                <m:ctrlPr>
                                  <a:rPr lang="es-CL" i="1">
                                    <a:latin typeface="Cambria Math" panose="02040503050406030204" pitchFamily="18" charset="0"/>
                                  </a:rPr>
                                </m:ctrlPr>
                              </m:naryPr>
                              <m:sub/>
                              <m:sup/>
                              <m:e>
                                <m:r>
                                  <a:rPr lang="es-CL" i="1">
                                    <a:latin typeface="Cambria Math" panose="02040503050406030204" pitchFamily="18" charset="0"/>
                                  </a:rPr>
                                  <m:t>𝑝</m:t>
                                </m:r>
                                <m:r>
                                  <a:rPr lang="es-CL" i="1">
                                    <a:latin typeface="Cambria Math" panose="02040503050406030204" pitchFamily="18" charset="0"/>
                                  </a:rPr>
                                  <m:t>(</m:t>
                                </m:r>
                                <m:r>
                                  <a:rPr lang="es-CL" i="1">
                                    <a:latin typeface="Cambria Math" panose="02040503050406030204" pitchFamily="18" charset="0"/>
                                  </a:rPr>
                                  <m:t>𝑥</m:t>
                                </m:r>
                                <m:r>
                                  <a:rPr lang="es-CL" i="1">
                                    <a:latin typeface="Cambria Math" panose="02040503050406030204" pitchFamily="18" charset="0"/>
                                  </a:rPr>
                                  <m:t>)</m:t>
                                </m:r>
                                <m:sSup>
                                  <m:sSupPr>
                                    <m:ctrlPr>
                                      <a:rPr lang="es-CL" i="1">
                                        <a:latin typeface="Cambria Math" panose="02040503050406030204" pitchFamily="18" charset="0"/>
                                      </a:rPr>
                                    </m:ctrlPr>
                                  </m:sSupPr>
                                  <m:e>
                                    <m:r>
                                      <a:rPr lang="es-CL" i="1">
                                        <a:latin typeface="Cambria Math" panose="02040503050406030204" pitchFamily="18" charset="0"/>
                                      </a:rPr>
                                      <m:t>𝑎</m:t>
                                    </m:r>
                                  </m:e>
                                  <m:sup>
                                    <m:r>
                                      <a:rPr lang="es-CL" i="1">
                                        <a:latin typeface="Cambria Math" panose="02040503050406030204" pitchFamily="18" charset="0"/>
                                      </a:rPr>
                                      <m:t>𝑏𝑥</m:t>
                                    </m:r>
                                  </m:sup>
                                </m:sSup>
                                <m:r>
                                  <a:rPr lang="es-CL" i="1">
                                    <a:latin typeface="Cambria Math" panose="02040503050406030204" pitchFamily="18" charset="0"/>
                                  </a:rPr>
                                  <m:t>𝑑𝑥</m:t>
                                </m:r>
                              </m:e>
                            </m:nary>
                          </m:e>
                        </m:nary>
                      </m:e>
                    </m:nary>
                  </m:oMath>
                </a14:m>
                <a:endParaRPr lang="es-CL" dirty="0"/>
              </a:p>
              <a:p>
                <a:r>
                  <a:rPr lang="es-CL" dirty="0"/>
                  <a:t>Donde </a:t>
                </a:r>
                <a:r>
                  <a:rPr lang="es-CL" i="1" dirty="0"/>
                  <a:t>p(x)</a:t>
                </a:r>
                <a:r>
                  <a:rPr lang="es-CL" dirty="0"/>
                  <a:t> es un polinomio y  </a:t>
                </a:r>
                <a:r>
                  <a:rPr lang="es-CL" i="1" dirty="0"/>
                  <a:t>a y b</a:t>
                </a:r>
                <a:r>
                  <a:rPr lang="es-CL" dirty="0"/>
                  <a:t> son números reales, se integran tomando como función </a:t>
                </a:r>
                <a:r>
                  <a:rPr lang="es-CL" i="1" dirty="0"/>
                  <a:t>u=p(x)</a:t>
                </a:r>
                <a:r>
                  <a:rPr lang="es-CL" dirty="0"/>
                  <a:t> y reiterando el proceso si el grado de </a:t>
                </a:r>
                <a:r>
                  <a:rPr lang="es-CL" i="1" dirty="0"/>
                  <a:t>p(x)</a:t>
                </a:r>
                <a:r>
                  <a:rPr lang="es-CL" dirty="0"/>
                  <a:t> es mayor que </a:t>
                </a:r>
                <a:r>
                  <a:rPr lang="es-CL" i="1" dirty="0"/>
                  <a:t>1</a:t>
                </a:r>
                <a:r>
                  <a:rPr lang="es-CL" dirty="0"/>
                  <a:t>.</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22929" y="769862"/>
                <a:ext cx="9603275" cy="3450613"/>
              </a:xfrm>
              <a:blipFill>
                <a:blip r:embed="rId2"/>
                <a:stretch>
                  <a:fillRect l="-2540"/>
                </a:stretch>
              </a:blipFill>
            </p:spPr>
            <p:txBody>
              <a:bodyPr/>
              <a:lstStyle/>
              <a:p>
                <a:r>
                  <a:rPr lang="es-CL">
                    <a:noFill/>
                  </a:rPr>
                  <a:t> </a:t>
                </a:r>
              </a:p>
            </p:txBody>
          </p:sp>
        </mc:Fallback>
      </mc:AlternateContent>
    </p:spTree>
    <p:extLst>
      <p:ext uri="{BB962C8B-B14F-4D97-AF65-F5344CB8AC3E}">
        <p14:creationId xmlns:p14="http://schemas.microsoft.com/office/powerpoint/2010/main" val="2089859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960089" y="769862"/>
                <a:ext cx="9603275" cy="3450613"/>
              </a:xfrm>
            </p:spPr>
            <p:txBody>
              <a:bodyPr/>
              <a:lstStyle/>
              <a:p>
                <a:r>
                  <a:rPr lang="es-CL" dirty="0"/>
                  <a:t>Análogamente, las integrales de forma</a:t>
                </a:r>
                <a:r>
                  <a:rPr lang="es-CL" i="1" dirty="0"/>
                  <a:t>        </a:t>
                </a:r>
                <a:endParaRPr lang="es-CL" dirty="0"/>
              </a:p>
              <a:p>
                <a14:m>
                  <m:oMath xmlns:m="http://schemas.openxmlformats.org/officeDocument/2006/math">
                    <m:nary>
                      <m:naryPr>
                        <m:limLoc m:val="undOvr"/>
                        <m:subHide m:val="on"/>
                        <m:supHide m:val="on"/>
                        <m:ctrlPr>
                          <a:rPr lang="es-CL" i="1">
                            <a:latin typeface="Cambria Math" panose="02040503050406030204" pitchFamily="18" charset="0"/>
                          </a:rPr>
                        </m:ctrlPr>
                      </m:naryPr>
                      <m:sub/>
                      <m:sup/>
                      <m:e>
                        <m:r>
                          <a:rPr lang="es-CL" i="1">
                            <a:latin typeface="Cambria Math" panose="02040503050406030204" pitchFamily="18" charset="0"/>
                          </a:rPr>
                          <m:t>𝑝</m:t>
                        </m:r>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𝑙𝑛𝑥𝑑𝑥</m:t>
                        </m:r>
                      </m:e>
                    </m:nary>
                  </m:oMath>
                </a14:m>
                <a:endParaRPr lang="es-CL" dirty="0"/>
              </a:p>
              <a:p>
                <a:r>
                  <a:rPr lang="es-CL" dirty="0"/>
                  <a:t>se calculan haciendo </a:t>
                </a:r>
                <a:r>
                  <a:rPr lang="es-CL" i="1" dirty="0"/>
                  <a:t>u=</a:t>
                </a:r>
                <a:r>
                  <a:rPr lang="es-CL" i="1" dirty="0" err="1"/>
                  <a:t>ln</a:t>
                </a:r>
                <a:r>
                  <a:rPr lang="es-CL" i="1" dirty="0"/>
                  <a:t> x.</a:t>
                </a:r>
                <a:endParaRPr lang="es-CL" dirty="0"/>
              </a:p>
              <a:p>
                <a:pPr lvl="0"/>
                <a:r>
                  <a:rPr lang="es-CL" dirty="0"/>
                  <a:t>En el cálculo de algunas integrales, al reiterar la integración por partes se vuelve a obtener la integral de partida, que se despeja.</a:t>
                </a:r>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960089" y="769862"/>
                <a:ext cx="9603275" cy="3450613"/>
              </a:xfrm>
              <a:blipFill>
                <a:blip r:embed="rId2"/>
                <a:stretch>
                  <a:fillRect l="-2475" t="-2473"/>
                </a:stretch>
              </a:blipFill>
            </p:spPr>
            <p:txBody>
              <a:bodyPr/>
              <a:lstStyle/>
              <a:p>
                <a:r>
                  <a:rPr lang="es-CL">
                    <a:noFill/>
                  </a:rPr>
                  <a:t> </a:t>
                </a:r>
              </a:p>
            </p:txBody>
          </p:sp>
        </mc:Fallback>
      </mc:AlternateContent>
    </p:spTree>
    <p:extLst>
      <p:ext uri="{BB962C8B-B14F-4D97-AF65-F5344CB8AC3E}">
        <p14:creationId xmlns:p14="http://schemas.microsoft.com/office/powerpoint/2010/main" val="860281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120109" y="1021322"/>
                <a:ext cx="9603275" cy="3450613"/>
              </a:xfrm>
            </p:spPr>
            <p:txBody>
              <a:bodyPr/>
              <a:lstStyle/>
              <a:p>
                <a:r>
                  <a:rPr lang="es-CL" b="1" dirty="0"/>
                  <a:t>Ejemplo</a:t>
                </a:r>
                <a:endParaRPr lang="es-CL" dirty="0"/>
              </a:p>
              <a:p>
                <a:r>
                  <a:rPr lang="es-CL" dirty="0"/>
                  <a:t>Calcular </a:t>
                </a:r>
                <a14:m>
                  <m:oMath xmlns:m="http://schemas.openxmlformats.org/officeDocument/2006/math">
                    <m:r>
                      <a:rPr lang="es-CL" i="1">
                        <a:latin typeface="Cambria Math" panose="02040503050406030204" pitchFamily="18" charset="0"/>
                      </a:rPr>
                      <m:t>  </m:t>
                    </m:r>
                    <m:r>
                      <a:rPr lang="es-CL" i="1">
                        <a:latin typeface="Cambria Math" panose="02040503050406030204" pitchFamily="18" charset="0"/>
                      </a:rPr>
                      <m:t>𝑙</m:t>
                    </m:r>
                    <m:r>
                      <a:rPr lang="es-CL" i="1">
                        <a:latin typeface="Cambria Math" panose="02040503050406030204" pitchFamily="18" charset="0"/>
                      </a:rPr>
                      <m:t>= </m:t>
                    </m:r>
                    <m:nary>
                      <m:naryPr>
                        <m:limLoc m:val="undOvr"/>
                        <m:subHide m:val="on"/>
                        <m:supHide m:val="on"/>
                        <m:ctrlPr>
                          <a:rPr lang="es-CL" i="1">
                            <a:latin typeface="Cambria Math" panose="02040503050406030204" pitchFamily="18" charset="0"/>
                          </a:rPr>
                        </m:ctrlPr>
                      </m:naryPr>
                      <m:sub/>
                      <m:sup/>
                      <m:e>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𝑥</m:t>
                            </m:r>
                          </m:sup>
                        </m:sSup>
                        <m:r>
                          <a:rPr lang="es-CL" i="1">
                            <a:latin typeface="Cambria Math" panose="02040503050406030204" pitchFamily="18" charset="0"/>
                          </a:rPr>
                          <m:t>𝑠𝑒𝑛𝑥𝑑𝑥</m:t>
                        </m:r>
                      </m:e>
                    </m:nary>
                  </m:oMath>
                </a14:m>
                <a:endParaRPr lang="es-CL" dirty="0"/>
              </a:p>
              <a:p>
                <a:r>
                  <a:rPr lang="es-CL" dirty="0"/>
                  <a:t>Haciendo  </a:t>
                </a:r>
                <a14:m>
                  <m:oMath xmlns:m="http://schemas.openxmlformats.org/officeDocument/2006/math">
                    <m:d>
                      <m:dPr>
                        <m:begChr m:val="{"/>
                        <m:endChr m:val=""/>
                        <m:ctrlPr>
                          <a:rPr lang="es-CL" i="1">
                            <a:latin typeface="Cambria Math" panose="02040503050406030204" pitchFamily="18" charset="0"/>
                          </a:rPr>
                        </m:ctrlPr>
                      </m:dPr>
                      <m:e>
                        <m:eqArr>
                          <m:eqArrPr>
                            <m:ctrlPr>
                              <a:rPr lang="es-CL" i="1">
                                <a:latin typeface="Cambria Math" panose="02040503050406030204" pitchFamily="18" charset="0"/>
                              </a:rPr>
                            </m:ctrlPr>
                          </m:eqArrPr>
                          <m:e>
                            <m:r>
                              <a:rPr lang="es-CL" i="1">
                                <a:latin typeface="Cambria Math" panose="02040503050406030204" pitchFamily="18" charset="0"/>
                              </a:rPr>
                              <m:t>𝑢</m:t>
                            </m:r>
                            <m:r>
                              <a:rPr lang="es-CL" i="1">
                                <a:latin typeface="Cambria Math" panose="02040503050406030204" pitchFamily="18" charset="0"/>
                              </a:rPr>
                              <m:t>=</m:t>
                            </m:r>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𝑥</m:t>
                                </m:r>
                              </m:sup>
                            </m:sSup>
                          </m:e>
                          <m:e>
                            <m:r>
                              <a:rPr lang="es-CL" i="1">
                                <a:latin typeface="Cambria Math" panose="02040503050406030204" pitchFamily="18" charset="0"/>
                              </a:rPr>
                              <m:t>𝑑𝑣</m:t>
                            </m:r>
                            <m:r>
                              <a:rPr lang="es-CL" i="1">
                                <a:latin typeface="Cambria Math" panose="02040503050406030204" pitchFamily="18" charset="0"/>
                              </a:rPr>
                              <m:t>=</m:t>
                            </m:r>
                            <m:r>
                              <a:rPr lang="es-CL" i="1">
                                <a:latin typeface="Cambria Math" panose="02040503050406030204" pitchFamily="18" charset="0"/>
                              </a:rPr>
                              <m:t>𝑠𝑒𝑛𝑥𝑑𝑥</m:t>
                            </m:r>
                          </m:e>
                        </m:eqArr>
                      </m:e>
                    </m:d>
                    <m:box>
                      <m:boxPr>
                        <m:ctrlPr>
                          <a:rPr lang="es-CL" i="1">
                            <a:latin typeface="Cambria Math" panose="02040503050406030204" pitchFamily="18" charset="0"/>
                          </a:rPr>
                        </m:ctrlPr>
                      </m:boxPr>
                      <m:e>
                        <m:groupChr>
                          <m:groupChrPr>
                            <m:chr m:val="→"/>
                            <m:pos m:val="top"/>
                            <m:ctrlPr>
                              <a:rPr lang="es-CL" i="1">
                                <a:latin typeface="Cambria Math" panose="02040503050406030204" pitchFamily="18" charset="0"/>
                              </a:rPr>
                            </m:ctrlPr>
                          </m:groupChrPr>
                          <m:e/>
                        </m:groupChr>
                      </m:e>
                    </m:box>
                    <m:r>
                      <a:rPr lang="es-CL" i="1">
                        <a:latin typeface="Cambria Math" panose="02040503050406030204" pitchFamily="18" charset="0"/>
                      </a:rPr>
                      <m:t> </m:t>
                    </m:r>
                    <m:d>
                      <m:dPr>
                        <m:begChr m:val="{"/>
                        <m:endChr m:val=""/>
                        <m:ctrlPr>
                          <a:rPr lang="es-CL" i="1">
                            <a:latin typeface="Cambria Math" panose="02040503050406030204" pitchFamily="18" charset="0"/>
                          </a:rPr>
                        </m:ctrlPr>
                      </m:dPr>
                      <m:e>
                        <m:eqArr>
                          <m:eqArrPr>
                            <m:ctrlPr>
                              <a:rPr lang="es-CL" i="1">
                                <a:latin typeface="Cambria Math" panose="02040503050406030204" pitchFamily="18" charset="0"/>
                              </a:rPr>
                            </m:ctrlPr>
                          </m:eqArrPr>
                          <m:e>
                            <m:r>
                              <a:rPr lang="es-CL" i="1">
                                <a:latin typeface="Cambria Math" panose="02040503050406030204" pitchFamily="18" charset="0"/>
                              </a:rPr>
                              <m:t>𝑑𝑢</m:t>
                            </m:r>
                            <m:r>
                              <a:rPr lang="es-CL" i="1">
                                <a:latin typeface="Cambria Math" panose="02040503050406030204" pitchFamily="18" charset="0"/>
                              </a:rPr>
                              <m:t>=</m:t>
                            </m:r>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𝑥</m:t>
                                </m:r>
                              </m:sup>
                            </m:sSup>
                            <m:r>
                              <a:rPr lang="es-CL" i="1">
                                <a:latin typeface="Cambria Math" panose="02040503050406030204" pitchFamily="18" charset="0"/>
                              </a:rPr>
                              <m:t>𝑑𝑥</m:t>
                            </m:r>
                          </m:e>
                          <m:e>
                            <m:r>
                              <a:rPr lang="es-CL" i="1">
                                <a:latin typeface="Cambria Math" panose="02040503050406030204" pitchFamily="18" charset="0"/>
                              </a:rPr>
                              <m:t>𝑣</m:t>
                            </m:r>
                            <m:r>
                              <a:rPr lang="es-CL" i="1">
                                <a:latin typeface="Cambria Math" panose="02040503050406030204" pitchFamily="18" charset="0"/>
                              </a:rPr>
                              <m:t>=</m:t>
                            </m:r>
                            <m:nary>
                              <m:naryPr>
                                <m:limLoc m:val="undOvr"/>
                                <m:subHide m:val="on"/>
                                <m:supHide m:val="on"/>
                                <m:ctrlPr>
                                  <a:rPr lang="es-CL" i="1">
                                    <a:latin typeface="Cambria Math" panose="02040503050406030204" pitchFamily="18" charset="0"/>
                                  </a:rPr>
                                </m:ctrlPr>
                              </m:naryPr>
                              <m:sub/>
                              <m:sup/>
                              <m:e>
                                <m:r>
                                  <a:rPr lang="es-CL" i="1">
                                    <a:latin typeface="Cambria Math" panose="02040503050406030204" pitchFamily="18" charset="0"/>
                                  </a:rPr>
                                  <m:t>𝑠𝑒𝑛𝑥𝑑𝑥</m:t>
                                </m:r>
                                <m:r>
                                  <a:rPr lang="es-CL" i="1">
                                    <a:latin typeface="Cambria Math" panose="02040503050406030204" pitchFamily="18" charset="0"/>
                                  </a:rPr>
                                  <m:t>=−</m:t>
                                </m:r>
                                <m:r>
                                  <a:rPr lang="es-CL" i="1">
                                    <a:latin typeface="Cambria Math" panose="02040503050406030204" pitchFamily="18" charset="0"/>
                                  </a:rPr>
                                  <m:t>𝑐𝑜𝑠𝑥</m:t>
                                </m:r>
                              </m:e>
                            </m:nary>
                          </m:e>
                        </m:eqArr>
                      </m:e>
                    </m:d>
                  </m:oMath>
                </a14:m>
                <a:r>
                  <a:rPr lang="es-CL" dirty="0"/>
                  <a:t>      se obtiene:</a:t>
                </a:r>
              </a:p>
              <a:p>
                <a14:m>
                  <m:oMath xmlns:m="http://schemas.openxmlformats.org/officeDocument/2006/math">
                    <m:r>
                      <a:rPr lang="es-CL" i="1">
                        <a:latin typeface="Cambria Math" panose="02040503050406030204" pitchFamily="18" charset="0"/>
                      </a:rPr>
                      <m:t>𝑙</m:t>
                    </m:r>
                    <m:r>
                      <a:rPr lang="es-CL" i="1">
                        <a:latin typeface="Cambria Math" panose="02040503050406030204" pitchFamily="18" charset="0"/>
                      </a:rPr>
                      <m:t>=−</m:t>
                    </m:r>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𝑥</m:t>
                        </m:r>
                      </m:sup>
                    </m:sSup>
                    <m:r>
                      <a:rPr lang="es-CL" i="1">
                        <a:latin typeface="Cambria Math" panose="02040503050406030204" pitchFamily="18" charset="0"/>
                      </a:rPr>
                      <m:t>𝑐𝑜𝑠𝑥</m:t>
                    </m:r>
                    <m:r>
                      <a:rPr lang="es-CL" i="1">
                        <a:latin typeface="Cambria Math" panose="02040503050406030204" pitchFamily="18" charset="0"/>
                      </a:rPr>
                      <m:t>+</m:t>
                    </m:r>
                    <m:nary>
                      <m:naryPr>
                        <m:limLoc m:val="undOvr"/>
                        <m:subHide m:val="on"/>
                        <m:supHide m:val="on"/>
                        <m:ctrlPr>
                          <a:rPr lang="es-CL" i="1">
                            <a:latin typeface="Cambria Math" panose="02040503050406030204" pitchFamily="18" charset="0"/>
                          </a:rPr>
                        </m:ctrlPr>
                      </m:naryPr>
                      <m:sub/>
                      <m:sup/>
                      <m:e>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𝑥</m:t>
                            </m:r>
                          </m:sup>
                        </m:sSup>
                        <m:r>
                          <a:rPr lang="es-CL" i="1">
                            <a:latin typeface="Cambria Math" panose="02040503050406030204" pitchFamily="18" charset="0"/>
                          </a:rPr>
                          <m:t>𝑐𝑜𝑠𝑥𝑑𝑥</m:t>
                        </m:r>
                      </m:e>
                    </m:nary>
                  </m:oMath>
                </a14:m>
                <a:endParaRPr lang="es-CL" dirty="0"/>
              </a:p>
              <a:p>
                <a:r>
                  <a:rPr lang="es-CL" dirty="0"/>
                  <a:t>En esta última integral, de nuevo calculamos por partes haciendo:</a:t>
                </a:r>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120109" y="1021322"/>
                <a:ext cx="9603275" cy="3450613"/>
              </a:xfrm>
              <a:blipFill>
                <a:blip r:embed="rId2"/>
                <a:stretch>
                  <a:fillRect l="-571" t="-2473" b="-1767"/>
                </a:stretch>
              </a:blipFill>
            </p:spPr>
            <p:txBody>
              <a:bodyPr/>
              <a:lstStyle/>
              <a:p>
                <a:r>
                  <a:rPr lang="es-CL">
                    <a:noFill/>
                  </a:rPr>
                  <a:t> </a:t>
                </a:r>
              </a:p>
            </p:txBody>
          </p:sp>
        </mc:Fallback>
      </mc:AlternateContent>
    </p:spTree>
    <p:extLst>
      <p:ext uri="{BB962C8B-B14F-4D97-AF65-F5344CB8AC3E}">
        <p14:creationId xmlns:p14="http://schemas.microsoft.com/office/powerpoint/2010/main" val="4057438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fontScale="85000" lnSpcReduction="20000"/>
              </a:bodyPr>
              <a:lstStyle/>
              <a:p>
                <a:r>
                  <a:rPr lang="es-CL" dirty="0"/>
                  <a:t>En esta última integral, de nuevo calculamos por partes haciendo:</a:t>
                </a:r>
              </a:p>
              <a:p>
                <a:r>
                  <a:rPr lang="es-CL" dirty="0"/>
                  <a:t>  </a:t>
                </a:r>
                <a14:m>
                  <m:oMath xmlns:m="http://schemas.openxmlformats.org/officeDocument/2006/math">
                    <m:d>
                      <m:dPr>
                        <m:begChr m:val="{"/>
                        <m:endChr m:val=""/>
                        <m:ctrlPr>
                          <a:rPr lang="es-CL" i="1">
                            <a:latin typeface="Cambria Math" panose="02040503050406030204" pitchFamily="18" charset="0"/>
                          </a:rPr>
                        </m:ctrlPr>
                      </m:dPr>
                      <m:e>
                        <m:eqArr>
                          <m:eqArrPr>
                            <m:ctrlPr>
                              <a:rPr lang="es-CL" i="1">
                                <a:latin typeface="Cambria Math" panose="02040503050406030204" pitchFamily="18" charset="0"/>
                              </a:rPr>
                            </m:ctrlPr>
                          </m:eqArrPr>
                          <m:e>
                            <m:r>
                              <a:rPr lang="es-CL" i="1">
                                <a:latin typeface="Cambria Math" panose="02040503050406030204" pitchFamily="18" charset="0"/>
                              </a:rPr>
                              <m:t>𝑢</m:t>
                            </m:r>
                            <m:r>
                              <a:rPr lang="es-CL" i="1">
                                <a:latin typeface="Cambria Math" panose="02040503050406030204" pitchFamily="18" charset="0"/>
                              </a:rPr>
                              <m:t>=</m:t>
                            </m:r>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𝑥</m:t>
                                </m:r>
                              </m:sup>
                            </m:sSup>
                          </m:e>
                          <m:e>
                            <m:r>
                              <a:rPr lang="es-CL" i="1">
                                <a:latin typeface="Cambria Math" panose="02040503050406030204" pitchFamily="18" charset="0"/>
                              </a:rPr>
                              <m:t>𝑑𝑣</m:t>
                            </m:r>
                            <m:r>
                              <a:rPr lang="es-CL" i="1">
                                <a:latin typeface="Cambria Math" panose="02040503050406030204" pitchFamily="18" charset="0"/>
                              </a:rPr>
                              <m:t>=</m:t>
                            </m:r>
                            <m:r>
                              <a:rPr lang="es-CL" i="1">
                                <a:latin typeface="Cambria Math" panose="02040503050406030204" pitchFamily="18" charset="0"/>
                              </a:rPr>
                              <m:t>𝑐𝑜𝑠𝑥𝑑𝑥</m:t>
                            </m:r>
                          </m:e>
                        </m:eqArr>
                      </m:e>
                    </m:d>
                  </m:oMath>
                </a14:m>
                <a:r>
                  <a:rPr lang="es-CL" dirty="0"/>
                  <a:t>    →   </a:t>
                </a:r>
                <a14:m>
                  <m:oMath xmlns:m="http://schemas.openxmlformats.org/officeDocument/2006/math">
                    <m:d>
                      <m:dPr>
                        <m:begChr m:val="{"/>
                        <m:endChr m:val=""/>
                        <m:ctrlPr>
                          <a:rPr lang="es-CL" i="1">
                            <a:latin typeface="Cambria Math" panose="02040503050406030204" pitchFamily="18" charset="0"/>
                          </a:rPr>
                        </m:ctrlPr>
                      </m:dPr>
                      <m:e>
                        <m:eqArr>
                          <m:eqArrPr>
                            <m:ctrlPr>
                              <a:rPr lang="es-CL" i="1">
                                <a:latin typeface="Cambria Math" panose="02040503050406030204" pitchFamily="18" charset="0"/>
                              </a:rPr>
                            </m:ctrlPr>
                          </m:eqArrPr>
                          <m:e>
                            <m:r>
                              <a:rPr lang="es-CL" i="1">
                                <a:latin typeface="Cambria Math" panose="02040503050406030204" pitchFamily="18" charset="0"/>
                              </a:rPr>
                              <m:t>𝑑𝑢</m:t>
                            </m:r>
                            <m:r>
                              <a:rPr lang="es-CL" i="1">
                                <a:latin typeface="Cambria Math" panose="02040503050406030204" pitchFamily="18" charset="0"/>
                              </a:rPr>
                              <m:t>=</m:t>
                            </m:r>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𝑥</m:t>
                                </m:r>
                              </m:sup>
                            </m:sSup>
                            <m:r>
                              <a:rPr lang="es-CL" i="1">
                                <a:latin typeface="Cambria Math" panose="02040503050406030204" pitchFamily="18" charset="0"/>
                              </a:rPr>
                              <m:t>𝑑𝑥</m:t>
                            </m:r>
                          </m:e>
                          <m:e>
                            <m:r>
                              <a:rPr lang="es-CL" i="1">
                                <a:latin typeface="Cambria Math" panose="02040503050406030204" pitchFamily="18" charset="0"/>
                              </a:rPr>
                              <m:t>𝑣</m:t>
                            </m:r>
                            <m:r>
                              <a:rPr lang="es-CL" i="1">
                                <a:latin typeface="Cambria Math" panose="02040503050406030204" pitchFamily="18" charset="0"/>
                              </a:rPr>
                              <m:t>=</m:t>
                            </m:r>
                            <m:nary>
                              <m:naryPr>
                                <m:limLoc m:val="undOvr"/>
                                <m:subHide m:val="on"/>
                                <m:supHide m:val="on"/>
                                <m:ctrlPr>
                                  <a:rPr lang="es-CL" i="1">
                                    <a:latin typeface="Cambria Math" panose="02040503050406030204" pitchFamily="18" charset="0"/>
                                  </a:rPr>
                                </m:ctrlPr>
                              </m:naryPr>
                              <m:sub/>
                              <m:sup/>
                              <m:e>
                                <m:r>
                                  <a:rPr lang="es-CL" i="1">
                                    <a:latin typeface="Cambria Math" panose="02040503050406030204" pitchFamily="18" charset="0"/>
                                  </a:rPr>
                                  <m:t>𝑐𝑜𝑠𝑥𝑑𝑥</m:t>
                                </m:r>
                                <m:r>
                                  <a:rPr lang="es-CL" i="1">
                                    <a:latin typeface="Cambria Math" panose="02040503050406030204" pitchFamily="18" charset="0"/>
                                  </a:rPr>
                                  <m:t>=</m:t>
                                </m:r>
                                <m:r>
                                  <a:rPr lang="es-CL" i="1">
                                    <a:latin typeface="Cambria Math" panose="02040503050406030204" pitchFamily="18" charset="0"/>
                                  </a:rPr>
                                  <m:t>𝑠𝑒𝑛𝑥</m:t>
                                </m:r>
                              </m:e>
                            </m:nary>
                          </m:e>
                        </m:eqArr>
                      </m:e>
                    </m:d>
                  </m:oMath>
                </a14:m>
                <a:r>
                  <a:rPr lang="es-CL" dirty="0"/>
                  <a:t>     de donde:</a:t>
                </a:r>
              </a:p>
              <a:p>
                <a14:m>
                  <m:oMath xmlns:m="http://schemas.openxmlformats.org/officeDocument/2006/math">
                    <m:nary>
                      <m:naryPr>
                        <m:limLoc m:val="undOvr"/>
                        <m:subHide m:val="on"/>
                        <m:supHide m:val="on"/>
                        <m:ctrlPr>
                          <a:rPr lang="es-CL" i="1">
                            <a:latin typeface="Cambria Math" panose="02040503050406030204" pitchFamily="18" charset="0"/>
                          </a:rPr>
                        </m:ctrlPr>
                      </m:naryPr>
                      <m:sub/>
                      <m:sup/>
                      <m:e>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𝑥</m:t>
                            </m:r>
                          </m:sup>
                        </m:sSup>
                        <m:r>
                          <a:rPr lang="es-CL" i="1">
                            <a:latin typeface="Cambria Math" panose="02040503050406030204" pitchFamily="18" charset="0"/>
                          </a:rPr>
                          <m:t>𝑐𝑜𝑠𝑥𝑑𝑥</m:t>
                        </m:r>
                        <m:r>
                          <a:rPr lang="es-CL" i="1">
                            <a:latin typeface="Cambria Math" panose="02040503050406030204" pitchFamily="18" charset="0"/>
                          </a:rPr>
                          <m:t>=</m:t>
                        </m:r>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𝑥</m:t>
                            </m:r>
                          </m:sup>
                        </m:sSup>
                        <m:r>
                          <a:rPr lang="es-CL" i="1">
                            <a:latin typeface="Cambria Math" panose="02040503050406030204" pitchFamily="18" charset="0"/>
                          </a:rPr>
                          <m:t>𝑠𝑒𝑛𝑥</m:t>
                        </m:r>
                        <m:r>
                          <a:rPr lang="es-CL" i="1">
                            <a:latin typeface="Cambria Math" panose="02040503050406030204" pitchFamily="18" charset="0"/>
                          </a:rPr>
                          <m:t>− </m:t>
                        </m:r>
                        <m:nary>
                          <m:naryPr>
                            <m:limLoc m:val="undOvr"/>
                            <m:subHide m:val="on"/>
                            <m:supHide m:val="on"/>
                            <m:ctrlPr>
                              <a:rPr lang="es-CL" i="1">
                                <a:latin typeface="Cambria Math" panose="02040503050406030204" pitchFamily="18" charset="0"/>
                              </a:rPr>
                            </m:ctrlPr>
                          </m:naryPr>
                          <m:sub/>
                          <m:sup/>
                          <m:e>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𝑥</m:t>
                                </m:r>
                              </m:sup>
                            </m:sSup>
                            <m:r>
                              <a:rPr lang="es-CL" i="1">
                                <a:latin typeface="Cambria Math" panose="02040503050406030204" pitchFamily="18" charset="0"/>
                              </a:rPr>
                              <m:t>𝑠𝑒𝑛𝑥𝑑𝑥</m:t>
                            </m:r>
                            <m:r>
                              <a:rPr lang="es-CL" i="1">
                                <a:latin typeface="Cambria Math" panose="02040503050406030204" pitchFamily="18" charset="0"/>
                              </a:rPr>
                              <m:t>   </m:t>
                            </m:r>
                          </m:e>
                        </m:nary>
                      </m:e>
                    </m:nary>
                  </m:oMath>
                </a14:m>
                <a:r>
                  <a:rPr lang="es-CL" dirty="0"/>
                  <a:t> y, volviendo a la integral que buscamos:</a:t>
                </a:r>
              </a:p>
              <a:p>
                <a:r>
                  <a:rPr lang="es-CL" dirty="0"/>
                  <a:t>               </a:t>
                </a:r>
                <a14:m>
                  <m:oMath xmlns:m="http://schemas.openxmlformats.org/officeDocument/2006/math">
                    <m:r>
                      <a:rPr lang="es-CL" i="1">
                        <a:latin typeface="Cambria Math" panose="02040503050406030204" pitchFamily="18" charset="0"/>
                      </a:rPr>
                      <m:t>𝑙</m:t>
                    </m:r>
                    <m:r>
                      <a:rPr lang="es-CL" i="1">
                        <a:latin typeface="Cambria Math" panose="02040503050406030204" pitchFamily="18" charset="0"/>
                      </a:rPr>
                      <m:t>=−</m:t>
                    </m:r>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𝑥</m:t>
                        </m:r>
                      </m:sup>
                    </m:sSup>
                    <m:r>
                      <a:rPr lang="es-CL" i="1">
                        <a:latin typeface="Cambria Math" panose="02040503050406030204" pitchFamily="18" charset="0"/>
                      </a:rPr>
                      <m:t>𝑐𝑜𝑠𝑥</m:t>
                    </m:r>
                    <m:r>
                      <a:rPr lang="es-CL" i="1">
                        <a:latin typeface="Cambria Math" panose="02040503050406030204" pitchFamily="18" charset="0"/>
                      </a:rPr>
                      <m:t>+</m:t>
                    </m:r>
                    <m:nary>
                      <m:naryPr>
                        <m:limLoc m:val="undOvr"/>
                        <m:subHide m:val="on"/>
                        <m:supHide m:val="on"/>
                        <m:ctrlPr>
                          <a:rPr lang="es-CL" i="1">
                            <a:latin typeface="Cambria Math" panose="02040503050406030204" pitchFamily="18" charset="0"/>
                          </a:rPr>
                        </m:ctrlPr>
                      </m:naryPr>
                      <m:sub/>
                      <m:sup/>
                      <m:e>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𝑥</m:t>
                            </m:r>
                          </m:sup>
                        </m:sSup>
                        <m:r>
                          <a:rPr lang="es-CL" i="1">
                            <a:latin typeface="Cambria Math" panose="02040503050406030204" pitchFamily="18" charset="0"/>
                          </a:rPr>
                          <m:t>𝑐𝑜𝑠𝑥𝑑𝑥</m:t>
                        </m:r>
                        <m:r>
                          <a:rPr lang="es-CL" i="1">
                            <a:latin typeface="Cambria Math" panose="02040503050406030204" pitchFamily="18" charset="0"/>
                          </a:rPr>
                          <m:t>=−</m:t>
                        </m:r>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𝑥</m:t>
                            </m:r>
                          </m:sup>
                        </m:sSup>
                        <m:r>
                          <a:rPr lang="es-CL" i="1">
                            <a:latin typeface="Cambria Math" panose="02040503050406030204" pitchFamily="18" charset="0"/>
                          </a:rPr>
                          <m:t>𝑐𝑜𝑠𝑥</m:t>
                        </m:r>
                        <m:r>
                          <a:rPr lang="es-CL" i="1">
                            <a:latin typeface="Cambria Math" panose="02040503050406030204" pitchFamily="18" charset="0"/>
                          </a:rPr>
                          <m:t>+</m:t>
                        </m:r>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𝑥</m:t>
                            </m:r>
                          </m:sup>
                        </m:sSup>
                        <m:r>
                          <a:rPr lang="es-CL" i="1">
                            <a:latin typeface="Cambria Math" panose="02040503050406030204" pitchFamily="18" charset="0"/>
                          </a:rPr>
                          <m:t>𝑠𝑒𝑛𝑥</m:t>
                        </m:r>
                        <m:r>
                          <a:rPr lang="es-CL" i="1">
                            <a:latin typeface="Cambria Math" panose="02040503050406030204" pitchFamily="18" charset="0"/>
                          </a:rPr>
                          <m:t>−</m:t>
                        </m:r>
                        <m:nary>
                          <m:naryPr>
                            <m:limLoc m:val="undOvr"/>
                            <m:subHide m:val="on"/>
                            <m:supHide m:val="on"/>
                            <m:ctrlPr>
                              <a:rPr lang="es-CL" i="1">
                                <a:latin typeface="Cambria Math" panose="02040503050406030204" pitchFamily="18" charset="0"/>
                              </a:rPr>
                            </m:ctrlPr>
                          </m:naryPr>
                          <m:sub/>
                          <m:sup/>
                          <m:e>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𝑥</m:t>
                                </m:r>
                              </m:sup>
                            </m:sSup>
                            <m:r>
                              <a:rPr lang="es-CL" i="1">
                                <a:latin typeface="Cambria Math" panose="02040503050406030204" pitchFamily="18" charset="0"/>
                              </a:rPr>
                              <m:t>𝑠𝑒𝑛𝑥𝑑𝑥</m:t>
                            </m:r>
                          </m:e>
                        </m:nary>
                      </m:e>
                    </m:nary>
                  </m:oMath>
                </a14:m>
                <a:r>
                  <a:rPr lang="es-CL" dirty="0"/>
                  <a:t> </a:t>
                </a:r>
              </a:p>
              <a:p>
                <a:r>
                  <a:rPr lang="es-CL" dirty="0"/>
                  <a:t>				</a:t>
                </a:r>
              </a:p>
              <a:p>
                <a:r>
                  <a:rPr lang="es-CL" dirty="0"/>
                  <a:t>o bien   </a:t>
                </a:r>
                <a14:m>
                  <m:oMath xmlns:m="http://schemas.openxmlformats.org/officeDocument/2006/math">
                    <m:r>
                      <a:rPr lang="es-CL" i="1">
                        <a:latin typeface="Cambria Math" panose="02040503050406030204" pitchFamily="18" charset="0"/>
                      </a:rPr>
                      <m:t> </m:t>
                    </m:r>
                    <m:r>
                      <a:rPr lang="es-CL" i="1">
                        <a:latin typeface="Cambria Math" panose="02040503050406030204" pitchFamily="18" charset="0"/>
                      </a:rPr>
                      <m:t>𝑙</m:t>
                    </m:r>
                    <m:r>
                      <a:rPr lang="es-CL" i="1">
                        <a:latin typeface="Cambria Math" panose="02040503050406030204" pitchFamily="18" charset="0"/>
                      </a:rPr>
                      <m:t>=−</m:t>
                    </m:r>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𝑥</m:t>
                        </m:r>
                      </m:sup>
                    </m:sSup>
                    <m:r>
                      <a:rPr lang="es-CL" i="1">
                        <a:latin typeface="Cambria Math" panose="02040503050406030204" pitchFamily="18" charset="0"/>
                      </a:rPr>
                      <m:t>𝑐𝑜𝑠𝑥</m:t>
                    </m:r>
                    <m:r>
                      <a:rPr lang="es-CL" i="1">
                        <a:latin typeface="Cambria Math" panose="02040503050406030204" pitchFamily="18" charset="0"/>
                      </a:rPr>
                      <m:t>+</m:t>
                    </m:r>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𝑥</m:t>
                        </m:r>
                      </m:sup>
                    </m:sSup>
                    <m:r>
                      <a:rPr lang="es-CL" i="1">
                        <a:latin typeface="Cambria Math" panose="02040503050406030204" pitchFamily="18" charset="0"/>
                      </a:rPr>
                      <m:t>𝑠𝑒𝑛𝑥</m:t>
                    </m:r>
                    <m:r>
                      <a:rPr lang="es-CL" i="1">
                        <a:latin typeface="Cambria Math" panose="02040503050406030204" pitchFamily="18" charset="0"/>
                      </a:rPr>
                      <m:t>−</m:t>
                    </m:r>
                    <m:r>
                      <a:rPr lang="es-CL" i="1">
                        <a:latin typeface="Cambria Math" panose="02040503050406030204" pitchFamily="18" charset="0"/>
                      </a:rPr>
                      <m:t>𝑙</m:t>
                    </m:r>
                  </m:oMath>
                </a14:m>
                <a:r>
                  <a:rPr lang="es-CL" dirty="0"/>
                  <a:t>          fórmula de la que podemos despejar </a:t>
                </a:r>
                <a14:m>
                  <m:oMath xmlns:m="http://schemas.openxmlformats.org/officeDocument/2006/math">
                    <m:r>
                      <a:rPr lang="es-CL" i="1">
                        <a:latin typeface="Cambria Math" panose="02040503050406030204" pitchFamily="18" charset="0"/>
                      </a:rPr>
                      <m:t>𝑙</m:t>
                    </m:r>
                  </m:oMath>
                </a14:m>
                <a:endParaRPr lang="es-CL" dirty="0"/>
              </a:p>
              <a:p>
                <a:r>
                  <a:rPr lang="es-CL" dirty="0"/>
                  <a:t>             </a:t>
                </a:r>
                <a14:m>
                  <m:oMath xmlns:m="http://schemas.openxmlformats.org/officeDocument/2006/math">
                    <m:r>
                      <a:rPr lang="es-CL" i="1">
                        <a:latin typeface="Cambria Math" panose="02040503050406030204" pitchFamily="18" charset="0"/>
                      </a:rPr>
                      <m:t>      2</m:t>
                    </m:r>
                    <m:r>
                      <a:rPr lang="es-CL" i="1">
                        <a:latin typeface="Cambria Math" panose="02040503050406030204" pitchFamily="18" charset="0"/>
                      </a:rPr>
                      <m:t>𝑙</m:t>
                    </m:r>
                    <m:r>
                      <a:rPr lang="es-CL" i="1">
                        <a:latin typeface="Cambria Math" panose="02040503050406030204" pitchFamily="18" charset="0"/>
                      </a:rPr>
                      <m:t>=</m:t>
                    </m:r>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𝑥</m:t>
                        </m:r>
                      </m:sup>
                    </m:sSup>
                    <m:r>
                      <a:rPr lang="es-CL" i="1">
                        <a:latin typeface="Cambria Math" panose="02040503050406030204" pitchFamily="18" charset="0"/>
                      </a:rPr>
                      <m:t>𝑐𝑜𝑠𝑥</m:t>
                    </m:r>
                    <m:r>
                      <a:rPr lang="es-CL" i="1">
                        <a:latin typeface="Cambria Math" panose="02040503050406030204" pitchFamily="18" charset="0"/>
                      </a:rPr>
                      <m:t>+</m:t>
                    </m:r>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𝑥</m:t>
                        </m:r>
                      </m:sup>
                    </m:sSup>
                    <m:r>
                      <a:rPr lang="es-CL" i="1">
                        <a:latin typeface="Cambria Math" panose="02040503050406030204" pitchFamily="18" charset="0"/>
                      </a:rPr>
                      <m:t>𝑠𝑒𝑛𝑥</m:t>
                    </m:r>
                    <m:r>
                      <a:rPr lang="es-CL" i="1">
                        <a:latin typeface="Cambria Math" panose="02040503050406030204" pitchFamily="18" charset="0"/>
                      </a:rPr>
                      <m:t> </m:t>
                    </m:r>
                    <m:box>
                      <m:boxPr>
                        <m:ctrlPr>
                          <a:rPr lang="es-CL" i="1">
                            <a:latin typeface="Cambria Math" panose="02040503050406030204" pitchFamily="18" charset="0"/>
                          </a:rPr>
                        </m:ctrlPr>
                      </m:boxPr>
                      <m:e>
                        <m:groupChr>
                          <m:groupChrPr>
                            <m:chr m:val="→"/>
                            <m:pos m:val="top"/>
                            <m:ctrlPr>
                              <a:rPr lang="es-CL" i="1">
                                <a:latin typeface="Cambria Math" panose="02040503050406030204" pitchFamily="18" charset="0"/>
                              </a:rPr>
                            </m:ctrlPr>
                          </m:groupChrPr>
                          <m:e/>
                        </m:groupChr>
                      </m:e>
                    </m:box>
                    <m:r>
                      <a:rPr lang="es-CL" i="1">
                        <a:latin typeface="Cambria Math" panose="02040503050406030204" pitchFamily="18" charset="0"/>
                      </a:rPr>
                      <m:t>𝑙</m:t>
                    </m:r>
                    <m:r>
                      <a:rPr lang="es-CL" i="1">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m:t>
                        </m:r>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𝑥</m:t>
                            </m:r>
                          </m:sup>
                        </m:sSup>
                        <m:r>
                          <a:rPr lang="es-CL" i="1">
                            <a:latin typeface="Cambria Math" panose="02040503050406030204" pitchFamily="18" charset="0"/>
                          </a:rPr>
                          <m:t>𝑐𝑜𝑠𝑥</m:t>
                        </m:r>
                        <m:r>
                          <a:rPr lang="es-CL" i="1">
                            <a:latin typeface="Cambria Math" panose="02040503050406030204" pitchFamily="18" charset="0"/>
                          </a:rPr>
                          <m:t>+</m:t>
                        </m:r>
                        <m:sSup>
                          <m:sSupPr>
                            <m:ctrlPr>
                              <a:rPr lang="es-CL" i="1">
                                <a:latin typeface="Cambria Math" panose="02040503050406030204" pitchFamily="18" charset="0"/>
                              </a:rPr>
                            </m:ctrlPr>
                          </m:sSupPr>
                          <m:e>
                            <m:r>
                              <a:rPr lang="es-CL" i="1">
                                <a:latin typeface="Cambria Math" panose="02040503050406030204" pitchFamily="18" charset="0"/>
                              </a:rPr>
                              <m:t>𝑒</m:t>
                            </m:r>
                          </m:e>
                          <m:sup>
                            <m:r>
                              <a:rPr lang="es-CL" i="1">
                                <a:latin typeface="Cambria Math" panose="02040503050406030204" pitchFamily="18" charset="0"/>
                              </a:rPr>
                              <m:t>𝑥</m:t>
                            </m:r>
                          </m:sup>
                        </m:sSup>
                        <m:r>
                          <a:rPr lang="es-CL" i="1">
                            <a:latin typeface="Cambria Math" panose="02040503050406030204" pitchFamily="18" charset="0"/>
                          </a:rPr>
                          <m:t>𝑠𝑒𝑛𝑥</m:t>
                        </m:r>
                      </m:num>
                      <m:den>
                        <m:r>
                          <a:rPr lang="es-CL" i="1">
                            <a:latin typeface="Cambria Math" panose="02040503050406030204" pitchFamily="18" charset="0"/>
                          </a:rPr>
                          <m:t>2</m:t>
                        </m:r>
                      </m:den>
                    </m:f>
                    <m:r>
                      <a:rPr lang="es-CL" i="1">
                        <a:latin typeface="Cambria Math" panose="02040503050406030204" pitchFamily="18" charset="0"/>
                      </a:rPr>
                      <m:t>+</m:t>
                    </m:r>
                    <m:r>
                      <a:rPr lang="es-CL" i="1">
                        <a:latin typeface="Cambria Math" panose="02040503050406030204" pitchFamily="18" charset="0"/>
                      </a:rPr>
                      <m:t>𝑘</m:t>
                    </m:r>
                  </m:oMath>
                </a14:m>
                <a:endParaRPr lang="es-CL" dirty="0"/>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460" t="-707"/>
                </a:stretch>
              </a:blipFill>
            </p:spPr>
            <p:txBody>
              <a:bodyPr/>
              <a:lstStyle/>
              <a:p>
                <a:r>
                  <a:rPr lang="es-CL">
                    <a:noFill/>
                  </a:rPr>
                  <a:t> </a:t>
                </a:r>
              </a:p>
            </p:txBody>
          </p:sp>
        </mc:Fallback>
      </mc:AlternateContent>
    </p:spTree>
    <p:extLst>
      <p:ext uri="{BB962C8B-B14F-4D97-AF65-F5344CB8AC3E}">
        <p14:creationId xmlns:p14="http://schemas.microsoft.com/office/powerpoint/2010/main" val="1865472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331439" y="392672"/>
                <a:ext cx="10812811" cy="4693678"/>
              </a:xfrm>
            </p:spPr>
            <p:txBody>
              <a:bodyPr>
                <a:normAutofit/>
              </a:bodyPr>
              <a:lstStyle/>
              <a:p>
                <a:pPr lvl="0"/>
                <a:r>
                  <a:rPr lang="es-ES_tradnl" dirty="0"/>
                  <a:t>Calcula las siguientes integrales:</a:t>
                </a:r>
                <a:endParaRPr lang="es-CL" dirty="0"/>
              </a:p>
              <a:p>
                <a:pPr lvl="1"/>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sSup>
                          <m:sSupPr>
                            <m:ctrlPr>
                              <a:rPr lang="es-CL" sz="2800" i="1">
                                <a:latin typeface="Cambria Math" panose="02040503050406030204" pitchFamily="18" charset="0"/>
                              </a:rPr>
                            </m:ctrlPr>
                          </m:sSupPr>
                          <m:e>
                            <m:r>
                              <a:rPr lang="es-ES_tradnl" sz="2800" i="1">
                                <a:latin typeface="Cambria Math" panose="02040503050406030204" pitchFamily="18" charset="0"/>
                              </a:rPr>
                              <m:t>5</m:t>
                            </m:r>
                            <m:r>
                              <a:rPr lang="es-ES_tradnl" sz="2800" i="1">
                                <a:latin typeface="Cambria Math" panose="02040503050406030204" pitchFamily="18" charset="0"/>
                              </a:rPr>
                              <m:t>𝑥</m:t>
                            </m:r>
                          </m:e>
                          <m:sup>
                            <m:r>
                              <a:rPr lang="es-ES_tradnl" sz="2800" i="1">
                                <a:latin typeface="Cambria Math" panose="02040503050406030204" pitchFamily="18" charset="0"/>
                              </a:rPr>
                              <m:t>7</m:t>
                            </m:r>
                          </m:sup>
                        </m:sSup>
                      </m:e>
                    </m:nary>
                    <m:r>
                      <a:rPr lang="es-ES_tradnl" sz="2800" i="1">
                        <a:latin typeface="Cambria Math" panose="02040503050406030204" pitchFamily="18" charset="0"/>
                      </a:rPr>
                      <m:t>𝑑𝑥</m:t>
                    </m:r>
                    <m:r>
                      <a:rPr lang="es-ES_tradnl" sz="2800" i="1">
                        <a:latin typeface="Cambria Math" panose="02040503050406030204" pitchFamily="18" charset="0"/>
                      </a:rPr>
                      <m:t>                         </m:t>
                    </m:r>
                    <m:r>
                      <a:rPr lang="es-ES_tradnl" sz="2800" i="1">
                        <a:latin typeface="Cambria Math" panose="02040503050406030204" pitchFamily="18" charset="0"/>
                      </a:rPr>
                      <m:t>𝑏</m:t>
                    </m:r>
                    <m:r>
                      <a:rPr lang="es-ES_tradnl" sz="2800" i="1">
                        <a:latin typeface="Cambria Math" panose="02040503050406030204" pitchFamily="18" charset="0"/>
                      </a:rPr>
                      <m:t>) </m:t>
                    </m:r>
                    <m:nary>
                      <m:naryPr>
                        <m:limLoc m:val="undOvr"/>
                        <m:subHide m:val="on"/>
                        <m:supHide m:val="on"/>
                        <m:ctrlPr>
                          <a:rPr lang="es-CL" sz="2800" i="1">
                            <a:latin typeface="Cambria Math" panose="02040503050406030204" pitchFamily="18" charset="0"/>
                          </a:rPr>
                        </m:ctrlPr>
                      </m:naryPr>
                      <m:sub/>
                      <m:sup/>
                      <m:e>
                        <m:sSup>
                          <m:sSupPr>
                            <m:ctrlPr>
                              <a:rPr lang="es-CL" sz="2800" i="1">
                                <a:latin typeface="Cambria Math" panose="02040503050406030204" pitchFamily="18" charset="0"/>
                              </a:rPr>
                            </m:ctrlPr>
                          </m:sSupPr>
                          <m:e>
                            <m:r>
                              <a:rPr lang="es-ES_tradnl" sz="2800" i="1">
                                <a:latin typeface="Cambria Math" panose="02040503050406030204" pitchFamily="18" charset="0"/>
                              </a:rPr>
                              <m:t>7</m:t>
                            </m:r>
                            <m:r>
                              <a:rPr lang="es-ES_tradnl" sz="2800" i="1">
                                <a:latin typeface="Cambria Math" panose="02040503050406030204" pitchFamily="18" charset="0"/>
                              </a:rPr>
                              <m:t>𝑥</m:t>
                            </m:r>
                          </m:e>
                          <m:sup>
                            <m:r>
                              <a:rPr lang="es-ES_tradnl" sz="2800" i="1">
                                <a:latin typeface="Cambria Math" panose="02040503050406030204" pitchFamily="18" charset="0"/>
                              </a:rPr>
                              <m:t>5</m:t>
                            </m:r>
                          </m:sup>
                        </m:sSup>
                      </m:e>
                    </m:nary>
                    <m:r>
                      <a:rPr lang="es-ES_tradnl" sz="2800" i="1">
                        <a:latin typeface="Cambria Math" panose="02040503050406030204" pitchFamily="18" charset="0"/>
                      </a:rPr>
                      <m:t>𝑑𝑥</m:t>
                    </m:r>
                    <m:r>
                      <a:rPr lang="es-ES_tradnl" sz="2800" i="1">
                        <a:latin typeface="Cambria Math" panose="02040503050406030204" pitchFamily="18" charset="0"/>
                      </a:rPr>
                      <m:t>                          </m:t>
                    </m:r>
                    <m:r>
                      <a:rPr lang="es-ES_tradnl" sz="2800" i="1">
                        <a:latin typeface="Cambria Math" panose="02040503050406030204" pitchFamily="18" charset="0"/>
                      </a:rPr>
                      <m:t>𝑐</m:t>
                    </m:r>
                    <m:r>
                      <a:rPr lang="es-ES_tradnl" sz="2800" i="1">
                        <a:latin typeface="Cambria Math" panose="02040503050406030204" pitchFamily="18" charset="0"/>
                      </a:rPr>
                      <m:t>)</m:t>
                    </m:r>
                    <m:nary>
                      <m:naryPr>
                        <m:limLoc m:val="undOvr"/>
                        <m:subHide m:val="on"/>
                        <m:supHide m:val="on"/>
                        <m:ctrlPr>
                          <a:rPr lang="es-CL" sz="2800" i="1">
                            <a:latin typeface="Cambria Math" panose="02040503050406030204" pitchFamily="18" charset="0"/>
                          </a:rPr>
                        </m:ctrlPr>
                      </m:naryPr>
                      <m:sub/>
                      <m:sup/>
                      <m:e>
                        <m:sSup>
                          <m:sSupPr>
                            <m:ctrlPr>
                              <a:rPr lang="es-CL" sz="2800" i="1">
                                <a:latin typeface="Cambria Math" panose="02040503050406030204" pitchFamily="18" charset="0"/>
                              </a:rPr>
                            </m:ctrlPr>
                          </m:sSupPr>
                          <m:e>
                            <m:r>
                              <a:rPr lang="es-ES_tradnl" sz="2800" i="1">
                                <a:latin typeface="Cambria Math" panose="02040503050406030204" pitchFamily="18" charset="0"/>
                              </a:rPr>
                              <m:t>3</m:t>
                            </m:r>
                            <m:r>
                              <a:rPr lang="es-ES_tradnl" sz="2800" i="1">
                                <a:latin typeface="Cambria Math" panose="02040503050406030204" pitchFamily="18" charset="0"/>
                              </a:rPr>
                              <m:t>𝑥</m:t>
                            </m:r>
                          </m:e>
                          <m:sup>
                            <m:r>
                              <a:rPr lang="es-ES_tradnl" sz="2800" i="1">
                                <a:latin typeface="Cambria Math" panose="02040503050406030204" pitchFamily="18" charset="0"/>
                              </a:rPr>
                              <m:t>2</m:t>
                            </m:r>
                          </m:sup>
                        </m:sSup>
                        <m:sSup>
                          <m:sSupPr>
                            <m:ctrlPr>
                              <a:rPr lang="es-CL" sz="2800" i="1">
                                <a:latin typeface="Cambria Math" panose="02040503050406030204" pitchFamily="18" charset="0"/>
                              </a:rPr>
                            </m:ctrlPr>
                          </m:sSupPr>
                          <m:e>
                            <m:r>
                              <a:rPr lang="es-ES_tradnl" sz="2800" i="1">
                                <a:latin typeface="Cambria Math" panose="02040503050406030204" pitchFamily="18" charset="0"/>
                              </a:rPr>
                              <m:t>∗</m:t>
                            </m:r>
                            <m:r>
                              <a:rPr lang="es-ES_tradnl" sz="2800" i="1">
                                <a:latin typeface="Cambria Math" panose="02040503050406030204" pitchFamily="18" charset="0"/>
                              </a:rPr>
                              <m:t>𝑥</m:t>
                            </m:r>
                          </m:e>
                          <m:sup>
                            <m:r>
                              <a:rPr lang="es-ES_tradnl" sz="2800" i="1">
                                <a:latin typeface="Cambria Math" panose="02040503050406030204" pitchFamily="18" charset="0"/>
                              </a:rPr>
                              <m:t>3</m:t>
                            </m:r>
                          </m:sup>
                        </m:sSup>
                      </m:e>
                    </m:nary>
                    <m:r>
                      <a:rPr lang="es-ES_tradnl" sz="2800" i="1">
                        <a:latin typeface="Cambria Math" panose="02040503050406030204" pitchFamily="18" charset="0"/>
                      </a:rPr>
                      <m:t>𝑑𝑥</m:t>
                    </m:r>
                  </m:oMath>
                </a14:m>
                <a:endParaRPr lang="es-CL" sz="2800" dirty="0"/>
              </a:p>
              <a:p>
                <a:pPr lvl="1"/>
                <a:endParaRPr lang="es-CL" sz="2800" dirty="0"/>
              </a:p>
              <a:p>
                <a:pPr lvl="0"/>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sSup>
                          <m:sSupPr>
                            <m:ctrlPr>
                              <a:rPr lang="es-CL" sz="2800" i="1">
                                <a:latin typeface="Cambria Math" panose="02040503050406030204" pitchFamily="18" charset="0"/>
                              </a:rPr>
                            </m:ctrlPr>
                          </m:sSupPr>
                          <m:e>
                            <m:r>
                              <a:rPr lang="es-ES_tradnl" sz="2800" i="1">
                                <a:latin typeface="Cambria Math" panose="02040503050406030204" pitchFamily="18" charset="0"/>
                              </a:rPr>
                              <m:t>9</m:t>
                            </m:r>
                            <m:r>
                              <a:rPr lang="es-ES_tradnl" sz="2800" i="1">
                                <a:latin typeface="Cambria Math" panose="02040503050406030204" pitchFamily="18" charset="0"/>
                              </a:rPr>
                              <m:t>𝑥</m:t>
                            </m:r>
                          </m:e>
                          <m:sup>
                            <m:r>
                              <a:rPr lang="es-ES_tradnl" sz="2800" i="1">
                                <a:latin typeface="Cambria Math" panose="02040503050406030204" pitchFamily="18" charset="0"/>
                              </a:rPr>
                              <m:t>6</m:t>
                            </m:r>
                          </m:sup>
                        </m:sSup>
                        <m:r>
                          <a:rPr lang="es-ES_tradnl" sz="2800" i="1">
                            <a:latin typeface="Cambria Math" panose="02040503050406030204" pitchFamily="18" charset="0"/>
                          </a:rPr>
                          <m:t>:</m:t>
                        </m:r>
                        <m:sSup>
                          <m:sSupPr>
                            <m:ctrlPr>
                              <a:rPr lang="es-CL" sz="2800" i="1">
                                <a:latin typeface="Cambria Math" panose="02040503050406030204" pitchFamily="18" charset="0"/>
                              </a:rPr>
                            </m:ctrlPr>
                          </m:sSupPr>
                          <m:e>
                            <m:r>
                              <a:rPr lang="es-ES_tradnl" sz="2800" i="1">
                                <a:latin typeface="Cambria Math" panose="02040503050406030204" pitchFamily="18" charset="0"/>
                              </a:rPr>
                              <m:t>𝑥</m:t>
                            </m:r>
                          </m:e>
                          <m:sup>
                            <m:r>
                              <a:rPr lang="es-ES_tradnl" sz="2800" i="1">
                                <a:latin typeface="Cambria Math" panose="02040503050406030204" pitchFamily="18" charset="0"/>
                              </a:rPr>
                              <m:t>𝑡</m:t>
                            </m:r>
                          </m:sup>
                        </m:sSup>
                      </m:e>
                    </m:nary>
                    <m:r>
                      <a:rPr lang="es-ES_tradnl" sz="2800" i="1">
                        <a:latin typeface="Cambria Math" panose="02040503050406030204" pitchFamily="18" charset="0"/>
                      </a:rPr>
                      <m:t>𝑑𝑥</m:t>
                    </m:r>
                    <m:r>
                      <a:rPr lang="es-ES_tradnl" sz="2800" i="1">
                        <a:latin typeface="Cambria Math" panose="02040503050406030204" pitchFamily="18" charset="0"/>
                      </a:rPr>
                      <m:t>                          </m:t>
                    </m:r>
                    <m:r>
                      <a:rPr lang="es-ES_tradnl" sz="2800" i="1">
                        <a:latin typeface="Cambria Math" panose="02040503050406030204" pitchFamily="18" charset="0"/>
                      </a:rPr>
                      <m:t>𝑒</m:t>
                    </m:r>
                    <m:r>
                      <a:rPr lang="es-ES_tradnl" sz="2800" i="1">
                        <a:latin typeface="Cambria Math" panose="02040503050406030204" pitchFamily="18" charset="0"/>
                      </a:rPr>
                      <m:t>) </m:t>
                    </m:r>
                    <m:nary>
                      <m:naryPr>
                        <m:limLoc m:val="undOvr"/>
                        <m:subHide m:val="on"/>
                        <m:supHide m:val="on"/>
                        <m:ctrlPr>
                          <a:rPr lang="es-CL" sz="2800" i="1">
                            <a:latin typeface="Cambria Math" panose="02040503050406030204" pitchFamily="18" charset="0"/>
                          </a:rPr>
                        </m:ctrlPr>
                      </m:naryPr>
                      <m:sub/>
                      <m:sup/>
                      <m:e>
                        <m:r>
                          <a:rPr lang="es-ES_tradnl" sz="2800" i="1">
                            <a:latin typeface="Cambria Math" panose="02040503050406030204" pitchFamily="18" charset="0"/>
                          </a:rPr>
                          <m:t>4</m:t>
                        </m:r>
                        <m:sSup>
                          <m:sSupPr>
                            <m:ctrlPr>
                              <a:rPr lang="es-CL" sz="2800" i="1">
                                <a:latin typeface="Cambria Math" panose="02040503050406030204" pitchFamily="18" charset="0"/>
                              </a:rPr>
                            </m:ctrlPr>
                          </m:sSupPr>
                          <m:e>
                            <m:d>
                              <m:dPr>
                                <m:ctrlPr>
                                  <a:rPr lang="es-CL" sz="2800" i="1">
                                    <a:latin typeface="Cambria Math" panose="02040503050406030204" pitchFamily="18" charset="0"/>
                                  </a:rPr>
                                </m:ctrlPr>
                              </m:dPr>
                              <m:e>
                                <m:sSup>
                                  <m:sSupPr>
                                    <m:ctrlPr>
                                      <a:rPr lang="es-CL" sz="2800" i="1">
                                        <a:latin typeface="Cambria Math" panose="02040503050406030204" pitchFamily="18" charset="0"/>
                                      </a:rPr>
                                    </m:ctrlPr>
                                  </m:sSupPr>
                                  <m:e>
                                    <m:r>
                                      <a:rPr lang="es-ES_tradnl" sz="2800" i="1">
                                        <a:latin typeface="Cambria Math" panose="02040503050406030204" pitchFamily="18" charset="0"/>
                                      </a:rPr>
                                      <m:t>𝑥</m:t>
                                    </m:r>
                                  </m:e>
                                  <m:sup>
                                    <m:r>
                                      <a:rPr lang="es-ES_tradnl" sz="2800" i="1">
                                        <a:latin typeface="Cambria Math" panose="02040503050406030204" pitchFamily="18" charset="0"/>
                                      </a:rPr>
                                      <m:t>2</m:t>
                                    </m:r>
                                  </m:sup>
                                </m:sSup>
                              </m:e>
                            </m:d>
                          </m:e>
                          <m:sup>
                            <m:r>
                              <a:rPr lang="es-ES_tradnl" sz="2800" i="1">
                                <a:latin typeface="Cambria Math" panose="02040503050406030204" pitchFamily="18" charset="0"/>
                              </a:rPr>
                              <m:t>3</m:t>
                            </m:r>
                          </m:sup>
                        </m:sSup>
                      </m:e>
                    </m:nary>
                    <m:r>
                      <a:rPr lang="es-ES_tradnl" sz="2800" i="1">
                        <a:latin typeface="Cambria Math" panose="02040503050406030204" pitchFamily="18" charset="0"/>
                      </a:rPr>
                      <m:t>𝑑𝑥</m:t>
                    </m:r>
                    <m:r>
                      <a:rPr lang="es-ES_tradnl" sz="2800" i="1">
                        <a:latin typeface="Cambria Math" panose="02040503050406030204" pitchFamily="18" charset="0"/>
                      </a:rPr>
                      <m:t>                      </m:t>
                    </m:r>
                    <m:r>
                      <a:rPr lang="es-ES_tradnl" sz="2800" i="1">
                        <a:latin typeface="Cambria Math" panose="02040503050406030204" pitchFamily="18" charset="0"/>
                      </a:rPr>
                      <m:t>𝑓</m:t>
                    </m:r>
                    <m:r>
                      <a:rPr lang="es-ES_tradnl" sz="2800" i="1">
                        <a:latin typeface="Cambria Math" panose="02040503050406030204" pitchFamily="18" charset="0"/>
                      </a:rPr>
                      <m:t>)</m:t>
                    </m:r>
                    <m:nary>
                      <m:naryPr>
                        <m:limLoc m:val="undOvr"/>
                        <m:subHide m:val="on"/>
                        <m:supHide m:val="on"/>
                        <m:ctrlPr>
                          <a:rPr lang="es-CL" sz="2800" i="1">
                            <a:latin typeface="Cambria Math" panose="02040503050406030204" pitchFamily="18" charset="0"/>
                          </a:rPr>
                        </m:ctrlPr>
                      </m:naryPr>
                      <m:sub/>
                      <m:sup/>
                      <m:e>
                        <m:sSup>
                          <m:sSupPr>
                            <m:ctrlPr>
                              <a:rPr lang="es-CL" sz="2800" i="1">
                                <a:latin typeface="Cambria Math" panose="02040503050406030204" pitchFamily="18" charset="0"/>
                              </a:rPr>
                            </m:ctrlPr>
                          </m:sSupPr>
                          <m:e>
                            <m:r>
                              <a:rPr lang="es-ES_tradnl" sz="2800" i="1">
                                <a:latin typeface="Cambria Math" panose="02040503050406030204" pitchFamily="18" charset="0"/>
                              </a:rPr>
                              <m:t>12</m:t>
                            </m:r>
                            <m:d>
                              <m:dPr>
                                <m:ctrlPr>
                                  <a:rPr lang="es-CL" sz="2800" i="1">
                                    <a:latin typeface="Cambria Math" panose="02040503050406030204" pitchFamily="18" charset="0"/>
                                  </a:rPr>
                                </m:ctrlPr>
                              </m:dPr>
                              <m:e>
                                <m:sSup>
                                  <m:sSupPr>
                                    <m:ctrlPr>
                                      <a:rPr lang="es-CL" sz="2800" i="1">
                                        <a:latin typeface="Cambria Math" panose="02040503050406030204" pitchFamily="18" charset="0"/>
                                      </a:rPr>
                                    </m:ctrlPr>
                                  </m:sSupPr>
                                  <m:e>
                                    <m:r>
                                      <a:rPr lang="es-ES_tradnl" sz="2800" i="1">
                                        <a:latin typeface="Cambria Math" panose="02040503050406030204" pitchFamily="18" charset="0"/>
                                      </a:rPr>
                                      <m:t>𝑥</m:t>
                                    </m:r>
                                  </m:e>
                                  <m:sup>
                                    <m:r>
                                      <a:rPr lang="es-ES_tradnl" sz="2800" i="1">
                                        <a:latin typeface="Cambria Math" panose="02040503050406030204" pitchFamily="18" charset="0"/>
                                      </a:rPr>
                                      <m:t>5</m:t>
                                    </m:r>
                                  </m:sup>
                                </m:sSup>
                              </m:e>
                            </m:d>
                          </m:e>
                          <m:sup>
                            <m:f>
                              <m:fPr>
                                <m:ctrlPr>
                                  <a:rPr lang="es-CL" sz="2800" i="1">
                                    <a:latin typeface="Cambria Math" panose="02040503050406030204" pitchFamily="18" charset="0"/>
                                  </a:rPr>
                                </m:ctrlPr>
                              </m:fPr>
                              <m:num>
                                <m:r>
                                  <a:rPr lang="es-ES_tradnl" sz="2800" i="1">
                                    <a:latin typeface="Cambria Math" panose="02040503050406030204" pitchFamily="18" charset="0"/>
                                  </a:rPr>
                                  <m:t>1</m:t>
                                </m:r>
                              </m:num>
                              <m:den>
                                <m:r>
                                  <a:rPr lang="es-ES_tradnl" sz="2800" i="1">
                                    <a:latin typeface="Cambria Math" panose="02040503050406030204" pitchFamily="18" charset="0"/>
                                  </a:rPr>
                                  <m:t>2</m:t>
                                </m:r>
                              </m:den>
                            </m:f>
                          </m:sup>
                        </m:sSup>
                      </m:e>
                    </m:nary>
                    <m:r>
                      <a:rPr lang="es-ES_tradnl" sz="2800" i="1">
                        <a:latin typeface="Cambria Math" panose="02040503050406030204" pitchFamily="18" charset="0"/>
                      </a:rPr>
                      <m:t>𝑑𝑥</m:t>
                    </m:r>
                  </m:oMath>
                </a14:m>
                <a:endParaRPr lang="es-CL" sz="2800" dirty="0"/>
              </a:p>
              <a:p>
                <a:r>
                  <a:rPr lang="es-ES_tradnl" sz="2800" dirty="0"/>
                  <a:t> </a:t>
                </a:r>
                <a:endParaRPr lang="es-CL" sz="28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331439" y="392672"/>
                <a:ext cx="10812811" cy="4693678"/>
              </a:xfrm>
              <a:blipFill>
                <a:blip r:embed="rId2"/>
                <a:stretch>
                  <a:fillRect l="-1015"/>
                </a:stretch>
              </a:blipFill>
            </p:spPr>
            <p:txBody>
              <a:bodyPr/>
              <a:lstStyle/>
              <a:p>
                <a:r>
                  <a:rPr lang="es-CL">
                    <a:noFill/>
                  </a:rPr>
                  <a:t> </a:t>
                </a:r>
              </a:p>
            </p:txBody>
          </p:sp>
        </mc:Fallback>
      </mc:AlternateContent>
    </p:spTree>
    <p:extLst>
      <p:ext uri="{BB962C8B-B14F-4D97-AF65-F5344CB8AC3E}">
        <p14:creationId xmlns:p14="http://schemas.microsoft.com/office/powerpoint/2010/main" val="52361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74339" y="632702"/>
                <a:ext cx="11144281" cy="3450613"/>
              </a:xfrm>
            </p:spPr>
            <p:txBody>
              <a:bodyPr>
                <a:normAutofit/>
              </a:bodyPr>
              <a:lstStyle/>
              <a:p>
                <a:pPr lvl="0"/>
                <a:r>
                  <a:rPr lang="es-ES_tradnl" dirty="0"/>
                  <a:t>Calcula las siguientes integrales desarrollando </a:t>
                </a:r>
                <a:r>
                  <a:rPr lang="es-ES_tradnl"/>
                  <a:t>los integrando:</a:t>
                </a:r>
                <a:endParaRPr lang="es-CL" dirty="0"/>
              </a:p>
              <a:p>
                <a:pPr lvl="1"/>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sSup>
                          <m:sSupPr>
                            <m:ctrlPr>
                              <a:rPr lang="es-CL" sz="2800" i="1">
                                <a:latin typeface="Cambria Math" panose="02040503050406030204" pitchFamily="18" charset="0"/>
                              </a:rPr>
                            </m:ctrlPr>
                          </m:sSupPr>
                          <m:e>
                            <m:d>
                              <m:dPr>
                                <m:ctrlPr>
                                  <a:rPr lang="es-CL" sz="2800" i="1">
                                    <a:latin typeface="Cambria Math" panose="02040503050406030204" pitchFamily="18" charset="0"/>
                                  </a:rPr>
                                </m:ctrlPr>
                              </m:dPr>
                              <m:e>
                                <m:r>
                                  <a:rPr lang="es-ES_tradnl" sz="2800" i="1">
                                    <a:latin typeface="Cambria Math" panose="02040503050406030204" pitchFamily="18" charset="0"/>
                                  </a:rPr>
                                  <m:t>𝑥</m:t>
                                </m:r>
                                <m:r>
                                  <a:rPr lang="es-ES_tradnl" sz="2800" i="1">
                                    <a:latin typeface="Cambria Math" panose="02040503050406030204" pitchFamily="18" charset="0"/>
                                  </a:rPr>
                                  <m:t>+1</m:t>
                                </m:r>
                              </m:e>
                            </m:d>
                          </m:e>
                          <m:sup>
                            <m:r>
                              <a:rPr lang="es-ES_tradnl" sz="2800" i="1">
                                <a:latin typeface="Cambria Math" panose="02040503050406030204" pitchFamily="18" charset="0"/>
                              </a:rPr>
                              <m:t>2</m:t>
                            </m:r>
                          </m:sup>
                        </m:sSup>
                        <m:r>
                          <a:rPr lang="es-ES_tradnl" sz="2800" i="1">
                            <a:latin typeface="Cambria Math" panose="02040503050406030204" pitchFamily="18" charset="0"/>
                          </a:rPr>
                          <m:t>𝑑𝑥</m:t>
                        </m:r>
                      </m:e>
                    </m:nary>
                    <m:r>
                      <a:rPr lang="es-ES_tradnl" sz="2800" i="1">
                        <a:latin typeface="Cambria Math" panose="02040503050406030204" pitchFamily="18" charset="0"/>
                      </a:rPr>
                      <m:t>              </m:t>
                    </m:r>
                    <m:r>
                      <a:rPr lang="es-ES_tradnl" sz="2800" i="1">
                        <a:latin typeface="Cambria Math" panose="02040503050406030204" pitchFamily="18" charset="0"/>
                      </a:rPr>
                      <m:t>𝑏</m:t>
                    </m:r>
                    <m:r>
                      <a:rPr lang="es-ES_tradnl" sz="2800" i="1">
                        <a:latin typeface="Cambria Math" panose="02040503050406030204" pitchFamily="18" charset="0"/>
                      </a:rPr>
                      <m:t>) </m:t>
                    </m:r>
                    <m:nary>
                      <m:naryPr>
                        <m:limLoc m:val="undOvr"/>
                        <m:subHide m:val="on"/>
                        <m:supHide m:val="on"/>
                        <m:ctrlPr>
                          <a:rPr lang="es-CL" sz="2800" i="1">
                            <a:latin typeface="Cambria Math" panose="02040503050406030204" pitchFamily="18" charset="0"/>
                          </a:rPr>
                        </m:ctrlPr>
                      </m:naryPr>
                      <m:sub/>
                      <m:sup/>
                      <m:e>
                        <m:sSup>
                          <m:sSupPr>
                            <m:ctrlPr>
                              <a:rPr lang="es-CL" sz="2800" i="1">
                                <a:latin typeface="Cambria Math" panose="02040503050406030204" pitchFamily="18" charset="0"/>
                              </a:rPr>
                            </m:ctrlPr>
                          </m:sSupPr>
                          <m:e>
                            <m:d>
                              <m:dPr>
                                <m:ctrlPr>
                                  <a:rPr lang="es-CL" sz="2800" i="1">
                                    <a:latin typeface="Cambria Math" panose="02040503050406030204" pitchFamily="18" charset="0"/>
                                  </a:rPr>
                                </m:ctrlPr>
                              </m:dPr>
                              <m:e>
                                <m:r>
                                  <a:rPr lang="es-ES_tradnl" sz="2800" i="1">
                                    <a:latin typeface="Cambria Math" panose="02040503050406030204" pitchFamily="18" charset="0"/>
                                  </a:rPr>
                                  <m:t>𝑥</m:t>
                                </m:r>
                                <m:r>
                                  <a:rPr lang="es-ES_tradnl" sz="2800" i="1">
                                    <a:latin typeface="Cambria Math" panose="02040503050406030204" pitchFamily="18" charset="0"/>
                                  </a:rPr>
                                  <m:t>−1</m:t>
                                </m:r>
                              </m:e>
                            </m:d>
                          </m:e>
                          <m:sup>
                            <m:r>
                              <a:rPr lang="es-ES_tradnl" sz="2800" i="1">
                                <a:latin typeface="Cambria Math" panose="02040503050406030204" pitchFamily="18" charset="0"/>
                              </a:rPr>
                              <m:t>2</m:t>
                            </m:r>
                          </m:sup>
                        </m:sSup>
                        <m:r>
                          <a:rPr lang="es-ES_tradnl" sz="2800" i="1">
                            <a:latin typeface="Cambria Math" panose="02040503050406030204" pitchFamily="18" charset="0"/>
                          </a:rPr>
                          <m:t>𝑑𝑥</m:t>
                        </m:r>
                      </m:e>
                    </m:nary>
                    <m:r>
                      <a:rPr lang="es-ES_tradnl" sz="2800" i="1">
                        <a:latin typeface="Cambria Math" panose="02040503050406030204" pitchFamily="18" charset="0"/>
                      </a:rPr>
                      <m:t>                          </m:t>
                    </m:r>
                    <m:r>
                      <a:rPr lang="es-ES_tradnl" sz="2800" i="1">
                        <a:latin typeface="Cambria Math" panose="02040503050406030204" pitchFamily="18" charset="0"/>
                      </a:rPr>
                      <m:t>𝑐</m:t>
                    </m:r>
                    <m:r>
                      <a:rPr lang="es-ES_tradnl" sz="2800" i="1">
                        <a:latin typeface="Cambria Math" panose="02040503050406030204" pitchFamily="18" charset="0"/>
                      </a:rPr>
                      <m:t>)</m:t>
                    </m:r>
                    <m:nary>
                      <m:naryPr>
                        <m:limLoc m:val="undOvr"/>
                        <m:subHide m:val="on"/>
                        <m:supHide m:val="on"/>
                        <m:ctrlPr>
                          <a:rPr lang="es-CL" sz="2800" i="1">
                            <a:latin typeface="Cambria Math" panose="02040503050406030204" pitchFamily="18" charset="0"/>
                          </a:rPr>
                        </m:ctrlPr>
                      </m:naryPr>
                      <m:sub/>
                      <m:sup/>
                      <m:e>
                        <m:sSup>
                          <m:sSupPr>
                            <m:ctrlPr>
                              <a:rPr lang="es-CL" sz="2800" i="1">
                                <a:latin typeface="Cambria Math" panose="02040503050406030204" pitchFamily="18" charset="0"/>
                              </a:rPr>
                            </m:ctrlPr>
                          </m:sSupPr>
                          <m:e>
                            <m:r>
                              <a:rPr lang="es-ES_tradnl" sz="2800" i="1">
                                <a:latin typeface="Cambria Math" panose="02040503050406030204" pitchFamily="18" charset="0"/>
                              </a:rPr>
                              <m:t>𝑥</m:t>
                            </m:r>
                            <m:d>
                              <m:dPr>
                                <m:ctrlPr>
                                  <a:rPr lang="es-CL" sz="2800" i="1">
                                    <a:latin typeface="Cambria Math" panose="02040503050406030204" pitchFamily="18" charset="0"/>
                                  </a:rPr>
                                </m:ctrlPr>
                              </m:dPr>
                              <m:e>
                                <m:r>
                                  <a:rPr lang="es-ES_tradnl" sz="2800" i="1">
                                    <a:latin typeface="Cambria Math" panose="02040503050406030204" pitchFamily="18" charset="0"/>
                                  </a:rPr>
                                  <m:t>𝑥</m:t>
                                </m:r>
                                <m:r>
                                  <a:rPr lang="es-ES_tradnl" sz="2800" i="1">
                                    <a:latin typeface="Cambria Math" panose="02040503050406030204" pitchFamily="18" charset="0"/>
                                  </a:rPr>
                                  <m:t>−1</m:t>
                                </m:r>
                              </m:e>
                            </m:d>
                          </m:e>
                          <m:sup>
                            <m:r>
                              <a:rPr lang="es-ES_tradnl" sz="2800" i="1">
                                <a:latin typeface="Cambria Math" panose="02040503050406030204" pitchFamily="18" charset="0"/>
                              </a:rPr>
                              <m:t>2</m:t>
                            </m:r>
                          </m:sup>
                        </m:sSup>
                        <m:r>
                          <a:rPr lang="es-ES_tradnl" sz="2800" i="1">
                            <a:latin typeface="Cambria Math" panose="02040503050406030204" pitchFamily="18" charset="0"/>
                          </a:rPr>
                          <m:t>𝑑𝑥</m:t>
                        </m:r>
                      </m:e>
                    </m:nary>
                  </m:oMath>
                </a14:m>
                <a:endParaRPr lang="es-CL" sz="2800" dirty="0"/>
              </a:p>
              <a:p>
                <a:pPr lvl="1"/>
                <a:endParaRPr lang="es-CL" sz="2800" dirty="0"/>
              </a:p>
              <a:p>
                <a:r>
                  <a:rPr lang="es-ES_tradnl" sz="2800" dirty="0"/>
                  <a:t>d)</a:t>
                </a:r>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sSup>
                          <m:sSupPr>
                            <m:ctrlPr>
                              <a:rPr lang="es-CL" sz="2800" i="1">
                                <a:latin typeface="Cambria Math" panose="02040503050406030204" pitchFamily="18" charset="0"/>
                              </a:rPr>
                            </m:ctrlPr>
                          </m:sSupPr>
                          <m:e>
                            <m:r>
                              <a:rPr lang="es-ES_tradnl" sz="2800" i="1">
                                <a:latin typeface="Cambria Math" panose="02040503050406030204" pitchFamily="18" charset="0"/>
                              </a:rPr>
                              <m:t>𝑥</m:t>
                            </m:r>
                          </m:e>
                          <m:sup>
                            <m:r>
                              <a:rPr lang="es-ES_tradnl" sz="2800" i="1">
                                <a:latin typeface="Cambria Math" panose="02040503050406030204" pitchFamily="18" charset="0"/>
                              </a:rPr>
                              <m:t>8</m:t>
                            </m:r>
                          </m:sup>
                        </m:sSup>
                        <m:d>
                          <m:dPr>
                            <m:ctrlPr>
                              <a:rPr lang="es-CL" sz="2800" i="1">
                                <a:latin typeface="Cambria Math" panose="02040503050406030204" pitchFamily="18" charset="0"/>
                              </a:rPr>
                            </m:ctrlPr>
                          </m:dPr>
                          <m:e>
                            <m:sSup>
                              <m:sSupPr>
                                <m:ctrlPr>
                                  <a:rPr lang="es-CL" sz="2800" i="1">
                                    <a:latin typeface="Cambria Math" panose="02040503050406030204" pitchFamily="18" charset="0"/>
                                  </a:rPr>
                                </m:ctrlPr>
                              </m:sSupPr>
                              <m:e>
                                <m:r>
                                  <a:rPr lang="es-ES_tradnl" sz="2800" i="1">
                                    <a:latin typeface="Cambria Math" panose="02040503050406030204" pitchFamily="18" charset="0"/>
                                  </a:rPr>
                                  <m:t>𝑥</m:t>
                                </m:r>
                              </m:e>
                              <m:sup>
                                <m:r>
                                  <a:rPr lang="es-ES_tradnl" sz="2800" i="1">
                                    <a:latin typeface="Cambria Math" panose="02040503050406030204" pitchFamily="18" charset="0"/>
                                  </a:rPr>
                                  <m:t>2</m:t>
                                </m:r>
                              </m:sup>
                            </m:sSup>
                            <m:r>
                              <a:rPr lang="es-ES_tradnl" sz="2800" i="1">
                                <a:latin typeface="Cambria Math" panose="02040503050406030204" pitchFamily="18" charset="0"/>
                              </a:rPr>
                              <m:t>+1</m:t>
                            </m:r>
                          </m:e>
                        </m:d>
                        <m:r>
                          <a:rPr lang="es-ES_tradnl" sz="2800" i="1">
                            <a:latin typeface="Cambria Math" panose="02040503050406030204" pitchFamily="18" charset="0"/>
                          </a:rPr>
                          <m:t>𝑑𝑥</m:t>
                        </m:r>
                      </m:e>
                    </m:nary>
                    <m:r>
                      <a:rPr lang="es-CL" sz="2800" b="0" i="0" smtClean="0">
                        <a:latin typeface="Cambria Math" panose="02040503050406030204" pitchFamily="18" charset="0"/>
                      </a:rPr>
                      <m:t>          </m:t>
                    </m:r>
                  </m:oMath>
                </a14:m>
                <a:r>
                  <a:rPr lang="es-ES_tradnl" sz="2800" dirty="0"/>
                  <a:t>e) </a:t>
                </a:r>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sSup>
                          <m:sSupPr>
                            <m:ctrlPr>
                              <a:rPr lang="es-CL" sz="2800" i="1">
                                <a:latin typeface="Cambria Math" panose="02040503050406030204" pitchFamily="18" charset="0"/>
                              </a:rPr>
                            </m:ctrlPr>
                          </m:sSupPr>
                          <m:e>
                            <m:d>
                              <m:dPr>
                                <m:ctrlPr>
                                  <a:rPr lang="es-CL" sz="2800" i="1">
                                    <a:latin typeface="Cambria Math" panose="02040503050406030204" pitchFamily="18" charset="0"/>
                                  </a:rPr>
                                </m:ctrlPr>
                              </m:dPr>
                              <m:e>
                                <m:r>
                                  <a:rPr lang="es-ES_tradnl" sz="2800" i="1">
                                    <a:latin typeface="Cambria Math" panose="02040503050406030204" pitchFamily="18" charset="0"/>
                                  </a:rPr>
                                  <m:t>𝑥</m:t>
                                </m:r>
                                <m:r>
                                  <a:rPr lang="es-ES_tradnl" sz="2800" i="1">
                                    <a:latin typeface="Cambria Math" panose="02040503050406030204" pitchFamily="18" charset="0"/>
                                  </a:rPr>
                                  <m:t>+1</m:t>
                                </m:r>
                              </m:e>
                            </m:d>
                          </m:e>
                          <m:sup>
                            <m:r>
                              <a:rPr lang="es-ES_tradnl" sz="2800" i="1">
                                <a:latin typeface="Cambria Math" panose="02040503050406030204" pitchFamily="18" charset="0"/>
                              </a:rPr>
                              <m:t>3</m:t>
                            </m:r>
                          </m:sup>
                        </m:sSup>
                        <m:r>
                          <a:rPr lang="es-ES_tradnl" sz="2800" i="1">
                            <a:latin typeface="Cambria Math" panose="02040503050406030204" pitchFamily="18" charset="0"/>
                          </a:rPr>
                          <m:t>𝑑𝑥</m:t>
                        </m:r>
                      </m:e>
                    </m:nary>
                  </m:oMath>
                </a14:m>
                <a:r>
                  <a:rPr lang="es-ES_tradnl" sz="2800" dirty="0"/>
                  <a:t>		   f) </a:t>
                </a:r>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sSup>
                          <m:sSupPr>
                            <m:ctrlPr>
                              <a:rPr lang="es-CL" sz="2800" i="1">
                                <a:latin typeface="Cambria Math" panose="02040503050406030204" pitchFamily="18" charset="0"/>
                              </a:rPr>
                            </m:ctrlPr>
                          </m:sSupPr>
                          <m:e>
                            <m:d>
                              <m:dPr>
                                <m:ctrlPr>
                                  <a:rPr lang="es-CL" sz="2800" i="1">
                                    <a:latin typeface="Cambria Math" panose="02040503050406030204" pitchFamily="18" charset="0"/>
                                  </a:rPr>
                                </m:ctrlPr>
                              </m:dPr>
                              <m:e>
                                <m:r>
                                  <a:rPr lang="es-ES_tradnl" sz="2800" i="1">
                                    <a:latin typeface="Cambria Math" panose="02040503050406030204" pitchFamily="18" charset="0"/>
                                  </a:rPr>
                                  <m:t>𝑥</m:t>
                                </m:r>
                                <m:r>
                                  <a:rPr lang="es-ES_tradnl" sz="2800" i="1">
                                    <a:latin typeface="Cambria Math" panose="02040503050406030204" pitchFamily="18" charset="0"/>
                                  </a:rPr>
                                  <m:t>−1</m:t>
                                </m:r>
                              </m:e>
                            </m:d>
                          </m:e>
                          <m:sup>
                            <m:r>
                              <a:rPr lang="es-ES_tradnl" sz="2800" i="1">
                                <a:latin typeface="Cambria Math" panose="02040503050406030204" pitchFamily="18" charset="0"/>
                              </a:rPr>
                              <m:t>3</m:t>
                            </m:r>
                          </m:sup>
                        </m:sSup>
                        <m:r>
                          <a:rPr lang="es-ES_tradnl" sz="2800" i="1">
                            <a:latin typeface="Cambria Math" panose="02040503050406030204" pitchFamily="18" charset="0"/>
                          </a:rPr>
                          <m:t>𝑑𝑥</m:t>
                        </m:r>
                      </m:e>
                    </m:nary>
                  </m:oMath>
                </a14:m>
                <a:endParaRPr lang="es-CL" sz="2800" dirty="0"/>
              </a:p>
              <a:p>
                <a:r>
                  <a:rPr lang="es-ES_tradnl" sz="2800" dirty="0"/>
                  <a:t> </a:t>
                </a:r>
                <a:endParaRPr lang="es-CL" sz="2800" dirty="0"/>
              </a:p>
              <a:p>
                <a:endParaRPr lang="es-CL" sz="28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74339" y="632702"/>
                <a:ext cx="11144281" cy="3450613"/>
              </a:xfrm>
              <a:blipFill>
                <a:blip r:embed="rId2"/>
                <a:stretch>
                  <a:fillRect l="-985" t="-177"/>
                </a:stretch>
              </a:blipFill>
            </p:spPr>
            <p:txBody>
              <a:bodyPr/>
              <a:lstStyle/>
              <a:p>
                <a:r>
                  <a:rPr lang="es-CL">
                    <a:noFill/>
                  </a:rPr>
                  <a:t> </a:t>
                </a:r>
              </a:p>
            </p:txBody>
          </p:sp>
        </mc:Fallback>
      </mc:AlternateContent>
    </p:spTree>
    <p:extLst>
      <p:ext uri="{BB962C8B-B14F-4D97-AF65-F5344CB8AC3E}">
        <p14:creationId xmlns:p14="http://schemas.microsoft.com/office/powerpoint/2010/main" val="2523334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05759" y="495542"/>
                <a:ext cx="10641361" cy="4762258"/>
              </a:xfrm>
            </p:spPr>
            <p:txBody>
              <a:bodyPr>
                <a:normAutofit fontScale="25000" lnSpcReduction="20000"/>
              </a:bodyPr>
              <a:lstStyle/>
              <a:p>
                <a:pPr lvl="0"/>
                <a:r>
                  <a:rPr lang="es-ES_tradnl" sz="5100" dirty="0"/>
                  <a:t>Calcula las siguientes integrales potenciales simples cuyo exponente es un número negativo:</a:t>
                </a:r>
                <a:endParaRPr lang="es-CL" sz="5100" dirty="0"/>
              </a:p>
              <a:p>
                <a:pPr lvl="0"/>
                <a14:m>
                  <m:oMath xmlns:m="http://schemas.openxmlformats.org/officeDocument/2006/math">
                    <m:nary>
                      <m:naryPr>
                        <m:limLoc m:val="undOvr"/>
                        <m:subHide m:val="on"/>
                        <m:supHide m:val="on"/>
                        <m:ctrlPr>
                          <a:rPr lang="es-CL" sz="7400" i="1">
                            <a:latin typeface="Cambria Math" panose="02040503050406030204" pitchFamily="18" charset="0"/>
                          </a:rPr>
                        </m:ctrlPr>
                      </m:naryPr>
                      <m:sub/>
                      <m:sup/>
                      <m:e>
                        <m:sSup>
                          <m:sSupPr>
                            <m:ctrlPr>
                              <a:rPr lang="es-CL" sz="7400" i="1">
                                <a:latin typeface="Cambria Math" panose="02040503050406030204" pitchFamily="18" charset="0"/>
                              </a:rPr>
                            </m:ctrlPr>
                          </m:sSupPr>
                          <m:e>
                            <m:r>
                              <a:rPr lang="es-ES_tradnl" sz="7400" i="1">
                                <a:latin typeface="Cambria Math" panose="02040503050406030204" pitchFamily="18" charset="0"/>
                              </a:rPr>
                              <m:t>𝑥</m:t>
                            </m:r>
                          </m:e>
                          <m:sup>
                            <m:r>
                              <a:rPr lang="es-ES_tradnl" sz="7400" i="1">
                                <a:latin typeface="Cambria Math" panose="02040503050406030204" pitchFamily="18" charset="0"/>
                              </a:rPr>
                              <m:t>−7</m:t>
                            </m:r>
                          </m:sup>
                        </m:sSup>
                        <m:r>
                          <a:rPr lang="es-ES_tradnl" sz="7400" i="1">
                            <a:latin typeface="Cambria Math" panose="02040503050406030204" pitchFamily="18" charset="0"/>
                          </a:rPr>
                          <m:t>𝑑𝑥</m:t>
                        </m:r>
                      </m:e>
                    </m:nary>
                    <m:r>
                      <a:rPr lang="es-ES_tradnl" sz="7400" i="1">
                        <a:latin typeface="Cambria Math" panose="02040503050406030204" pitchFamily="18" charset="0"/>
                      </a:rPr>
                      <m:t>                                      </m:t>
                    </m:r>
                    <m:r>
                      <a:rPr lang="es-ES_tradnl" sz="7400" i="1">
                        <a:latin typeface="Cambria Math" panose="02040503050406030204" pitchFamily="18" charset="0"/>
                      </a:rPr>
                      <m:t>𝑏</m:t>
                    </m:r>
                    <m:r>
                      <a:rPr lang="es-ES_tradnl" sz="7400" i="1">
                        <a:latin typeface="Cambria Math" panose="02040503050406030204" pitchFamily="18" charset="0"/>
                      </a:rPr>
                      <m:t>) </m:t>
                    </m:r>
                    <m:nary>
                      <m:naryPr>
                        <m:limLoc m:val="undOvr"/>
                        <m:subHide m:val="on"/>
                        <m:supHide m:val="on"/>
                        <m:ctrlPr>
                          <a:rPr lang="es-CL" sz="7400" i="1">
                            <a:latin typeface="Cambria Math" panose="02040503050406030204" pitchFamily="18" charset="0"/>
                          </a:rPr>
                        </m:ctrlPr>
                      </m:naryPr>
                      <m:sub/>
                      <m:sup/>
                      <m:e>
                        <m:sSup>
                          <m:sSupPr>
                            <m:ctrlPr>
                              <a:rPr lang="es-CL" sz="7400" i="1">
                                <a:latin typeface="Cambria Math" panose="02040503050406030204" pitchFamily="18" charset="0"/>
                              </a:rPr>
                            </m:ctrlPr>
                          </m:sSupPr>
                          <m:e>
                            <m:r>
                              <a:rPr lang="es-ES_tradnl" sz="7400" i="1">
                                <a:latin typeface="Cambria Math" panose="02040503050406030204" pitchFamily="18" charset="0"/>
                              </a:rPr>
                              <m:t>𝑥</m:t>
                            </m:r>
                          </m:e>
                          <m:sup>
                            <m:r>
                              <a:rPr lang="es-ES_tradnl" sz="7400" i="1">
                                <a:latin typeface="Cambria Math" panose="02040503050406030204" pitchFamily="18" charset="0"/>
                              </a:rPr>
                              <m:t>−9</m:t>
                            </m:r>
                          </m:sup>
                        </m:sSup>
                        <m:r>
                          <a:rPr lang="es-ES_tradnl" sz="7400" i="1">
                            <a:latin typeface="Cambria Math" panose="02040503050406030204" pitchFamily="18" charset="0"/>
                          </a:rPr>
                          <m:t>𝑑𝑥</m:t>
                        </m:r>
                      </m:e>
                    </m:nary>
                    <m:r>
                      <a:rPr lang="es-ES_tradnl" sz="7400" i="1">
                        <a:latin typeface="Cambria Math" panose="02040503050406030204" pitchFamily="18" charset="0"/>
                      </a:rPr>
                      <m:t>                                 </m:t>
                    </m:r>
                    <m:r>
                      <a:rPr lang="es-ES_tradnl" sz="7400" i="1">
                        <a:latin typeface="Cambria Math" panose="02040503050406030204" pitchFamily="18" charset="0"/>
                      </a:rPr>
                      <m:t>𝑐</m:t>
                    </m:r>
                    <m:r>
                      <a:rPr lang="es-ES_tradnl" sz="7400" i="1">
                        <a:latin typeface="Cambria Math" panose="02040503050406030204" pitchFamily="18" charset="0"/>
                      </a:rPr>
                      <m:t>) </m:t>
                    </m:r>
                    <m:nary>
                      <m:naryPr>
                        <m:limLoc m:val="undOvr"/>
                        <m:subHide m:val="on"/>
                        <m:supHide m:val="on"/>
                        <m:ctrlPr>
                          <a:rPr lang="es-CL" sz="7400" i="1">
                            <a:latin typeface="Cambria Math" panose="02040503050406030204" pitchFamily="18" charset="0"/>
                          </a:rPr>
                        </m:ctrlPr>
                      </m:naryPr>
                      <m:sub/>
                      <m:sup/>
                      <m:e>
                        <m:sSup>
                          <m:sSupPr>
                            <m:ctrlPr>
                              <a:rPr lang="es-CL" sz="7400" i="1">
                                <a:latin typeface="Cambria Math" panose="02040503050406030204" pitchFamily="18" charset="0"/>
                              </a:rPr>
                            </m:ctrlPr>
                          </m:sSupPr>
                          <m:e>
                            <m:r>
                              <a:rPr lang="es-ES_tradnl" sz="7400" i="1">
                                <a:latin typeface="Cambria Math" panose="02040503050406030204" pitchFamily="18" charset="0"/>
                              </a:rPr>
                              <m:t>𝑥</m:t>
                            </m:r>
                          </m:e>
                          <m:sup>
                            <m:r>
                              <a:rPr lang="es-ES_tradnl" sz="7400" i="1">
                                <a:latin typeface="Cambria Math" panose="02040503050406030204" pitchFamily="18" charset="0"/>
                              </a:rPr>
                              <m:t>2</m:t>
                            </m:r>
                          </m:sup>
                        </m:sSup>
                        <m:r>
                          <a:rPr lang="es-ES_tradnl" sz="7400" i="1">
                            <a:latin typeface="Cambria Math" panose="02040503050406030204" pitchFamily="18" charset="0"/>
                          </a:rPr>
                          <m:t>∗</m:t>
                        </m:r>
                        <m:sSup>
                          <m:sSupPr>
                            <m:ctrlPr>
                              <a:rPr lang="es-CL" sz="7400" i="1">
                                <a:latin typeface="Cambria Math" panose="02040503050406030204" pitchFamily="18" charset="0"/>
                              </a:rPr>
                            </m:ctrlPr>
                          </m:sSupPr>
                          <m:e>
                            <m:r>
                              <a:rPr lang="es-ES_tradnl" sz="7400" i="1">
                                <a:latin typeface="Cambria Math" panose="02040503050406030204" pitchFamily="18" charset="0"/>
                              </a:rPr>
                              <m:t>𝑥</m:t>
                            </m:r>
                          </m:e>
                          <m:sup>
                            <m:r>
                              <a:rPr lang="es-ES_tradnl" sz="7400" i="1">
                                <a:latin typeface="Cambria Math" panose="02040503050406030204" pitchFamily="18" charset="0"/>
                              </a:rPr>
                              <m:t>−3</m:t>
                            </m:r>
                          </m:sup>
                        </m:sSup>
                        <m:r>
                          <a:rPr lang="es-ES_tradnl" sz="7400" i="1">
                            <a:latin typeface="Cambria Math" panose="02040503050406030204" pitchFamily="18" charset="0"/>
                          </a:rPr>
                          <m:t>𝑑𝑥</m:t>
                        </m:r>
                      </m:e>
                    </m:nary>
                  </m:oMath>
                </a14:m>
                <a:endParaRPr lang="es-CL" sz="7400" dirty="0"/>
              </a:p>
              <a:p>
                <a:pPr lvl="0"/>
                <a:endParaRPr lang="es-CL" sz="7400" dirty="0"/>
              </a:p>
              <a:p>
                <a:r>
                  <a:rPr lang="es-ES_tradnl" sz="7400" dirty="0"/>
                  <a:t>d) </a:t>
                </a:r>
                <a14:m>
                  <m:oMath xmlns:m="http://schemas.openxmlformats.org/officeDocument/2006/math">
                    <m:nary>
                      <m:naryPr>
                        <m:limLoc m:val="undOvr"/>
                        <m:subHide m:val="on"/>
                        <m:supHide m:val="on"/>
                        <m:ctrlPr>
                          <a:rPr lang="es-CL" sz="7400" i="1">
                            <a:latin typeface="Cambria Math" panose="02040503050406030204" pitchFamily="18" charset="0"/>
                          </a:rPr>
                        </m:ctrlPr>
                      </m:naryPr>
                      <m:sub/>
                      <m:sup/>
                      <m:e>
                        <m:sSup>
                          <m:sSupPr>
                            <m:ctrlPr>
                              <a:rPr lang="es-CL" sz="7400" i="1">
                                <a:latin typeface="Cambria Math" panose="02040503050406030204" pitchFamily="18" charset="0"/>
                              </a:rPr>
                            </m:ctrlPr>
                          </m:sSupPr>
                          <m:e>
                            <m:r>
                              <a:rPr lang="es-ES_tradnl" sz="7400" i="1">
                                <a:latin typeface="Cambria Math" panose="02040503050406030204" pitchFamily="18" charset="0"/>
                              </a:rPr>
                              <m:t>𝑥</m:t>
                            </m:r>
                          </m:e>
                          <m:sup>
                            <m:r>
                              <a:rPr lang="es-ES_tradnl" sz="7400" i="1">
                                <a:latin typeface="Cambria Math" panose="02040503050406030204" pitchFamily="18" charset="0"/>
                              </a:rPr>
                              <m:t>8</m:t>
                            </m:r>
                          </m:sup>
                        </m:sSup>
                        <m:r>
                          <a:rPr lang="es-ES_tradnl" sz="7400" i="1">
                            <a:latin typeface="Cambria Math" panose="02040503050406030204" pitchFamily="18" charset="0"/>
                          </a:rPr>
                          <m:t>:</m:t>
                        </m:r>
                        <m:sSup>
                          <m:sSupPr>
                            <m:ctrlPr>
                              <a:rPr lang="es-CL" sz="7400" i="1">
                                <a:latin typeface="Cambria Math" panose="02040503050406030204" pitchFamily="18" charset="0"/>
                              </a:rPr>
                            </m:ctrlPr>
                          </m:sSupPr>
                          <m:e>
                            <m:r>
                              <a:rPr lang="es-ES_tradnl" sz="7400" i="1">
                                <a:latin typeface="Cambria Math" panose="02040503050406030204" pitchFamily="18" charset="0"/>
                              </a:rPr>
                              <m:t>𝑥</m:t>
                            </m:r>
                          </m:e>
                          <m:sup>
                            <m:r>
                              <a:rPr lang="es-ES_tradnl" sz="7400" i="1">
                                <a:latin typeface="Cambria Math" panose="02040503050406030204" pitchFamily="18" charset="0"/>
                              </a:rPr>
                              <m:t>−2</m:t>
                            </m:r>
                          </m:sup>
                        </m:sSup>
                        <m:r>
                          <a:rPr lang="es-ES_tradnl" sz="7400" i="1">
                            <a:latin typeface="Cambria Math" panose="02040503050406030204" pitchFamily="18" charset="0"/>
                          </a:rPr>
                          <m:t>𝑑𝑥</m:t>
                        </m:r>
                      </m:e>
                    </m:nary>
                  </m:oMath>
                </a14:m>
                <a:r>
                  <a:rPr lang="es-ES_tradnl" sz="7400" dirty="0"/>
                  <a:t>			e) </a:t>
                </a:r>
                <a14:m>
                  <m:oMath xmlns:m="http://schemas.openxmlformats.org/officeDocument/2006/math">
                    <m:nary>
                      <m:naryPr>
                        <m:limLoc m:val="undOvr"/>
                        <m:subHide m:val="on"/>
                        <m:supHide m:val="on"/>
                        <m:ctrlPr>
                          <a:rPr lang="es-CL" sz="7400" i="1">
                            <a:latin typeface="Cambria Math" panose="02040503050406030204" pitchFamily="18" charset="0"/>
                          </a:rPr>
                        </m:ctrlPr>
                      </m:naryPr>
                      <m:sub/>
                      <m:sup/>
                      <m:e>
                        <m:d>
                          <m:dPr>
                            <m:ctrlPr>
                              <a:rPr lang="es-CL" sz="7400" i="1">
                                <a:latin typeface="Cambria Math" panose="02040503050406030204" pitchFamily="18" charset="0"/>
                              </a:rPr>
                            </m:ctrlPr>
                          </m:dPr>
                          <m:e>
                            <m:sSup>
                              <m:sSupPr>
                                <m:ctrlPr>
                                  <a:rPr lang="es-CL" sz="7400" i="1">
                                    <a:latin typeface="Cambria Math" panose="02040503050406030204" pitchFamily="18" charset="0"/>
                                  </a:rPr>
                                </m:ctrlPr>
                              </m:sSupPr>
                              <m:e>
                                <m:r>
                                  <a:rPr lang="es-ES_tradnl" sz="7400" i="1">
                                    <a:latin typeface="Cambria Math" panose="02040503050406030204" pitchFamily="18" charset="0"/>
                                  </a:rPr>
                                  <m:t>𝑥</m:t>
                                </m:r>
                              </m:e>
                              <m:sup>
                                <m:r>
                                  <a:rPr lang="es-ES_tradnl" sz="7400" i="1">
                                    <a:latin typeface="Cambria Math" panose="02040503050406030204" pitchFamily="18" charset="0"/>
                                  </a:rPr>
                                  <m:t>−2</m:t>
                                </m:r>
                              </m:sup>
                            </m:sSup>
                          </m:e>
                        </m:d>
                        <m:r>
                          <a:rPr lang="es-ES_tradnl" sz="7400" i="1">
                            <a:latin typeface="Cambria Math" panose="02040503050406030204" pitchFamily="18" charset="0"/>
                          </a:rPr>
                          <m:t>𝑑𝑥</m:t>
                        </m:r>
                      </m:e>
                    </m:nary>
                  </m:oMath>
                </a14:m>
                <a:r>
                  <a:rPr lang="es-ES_tradnl" sz="7400" dirty="0"/>
                  <a:t>			   f) </a:t>
                </a:r>
                <a14:m>
                  <m:oMath xmlns:m="http://schemas.openxmlformats.org/officeDocument/2006/math">
                    <m:nary>
                      <m:naryPr>
                        <m:limLoc m:val="undOvr"/>
                        <m:subHide m:val="on"/>
                        <m:supHide m:val="on"/>
                        <m:ctrlPr>
                          <a:rPr lang="es-CL" sz="7400" i="1">
                            <a:latin typeface="Cambria Math" panose="02040503050406030204" pitchFamily="18" charset="0"/>
                          </a:rPr>
                        </m:ctrlPr>
                      </m:naryPr>
                      <m:sub/>
                      <m:sup/>
                      <m:e>
                        <m:sSup>
                          <m:sSupPr>
                            <m:ctrlPr>
                              <a:rPr lang="es-CL" sz="7400" i="1">
                                <a:latin typeface="Cambria Math" panose="02040503050406030204" pitchFamily="18" charset="0"/>
                              </a:rPr>
                            </m:ctrlPr>
                          </m:sSupPr>
                          <m:e>
                            <m:d>
                              <m:dPr>
                                <m:ctrlPr>
                                  <a:rPr lang="es-CL" sz="7400" i="1">
                                    <a:latin typeface="Cambria Math" panose="02040503050406030204" pitchFamily="18" charset="0"/>
                                  </a:rPr>
                                </m:ctrlPr>
                              </m:dPr>
                              <m:e>
                                <m:sSup>
                                  <m:sSupPr>
                                    <m:ctrlPr>
                                      <a:rPr lang="es-CL" sz="7400" i="1">
                                        <a:latin typeface="Cambria Math" panose="02040503050406030204" pitchFamily="18" charset="0"/>
                                      </a:rPr>
                                    </m:ctrlPr>
                                  </m:sSupPr>
                                  <m:e>
                                    <m:r>
                                      <a:rPr lang="es-ES_tradnl" sz="7400" i="1">
                                        <a:latin typeface="Cambria Math" panose="02040503050406030204" pitchFamily="18" charset="0"/>
                                      </a:rPr>
                                      <m:t>𝑥</m:t>
                                    </m:r>
                                  </m:e>
                                  <m:sup>
                                    <m:r>
                                      <a:rPr lang="es-ES_tradnl" sz="7400" i="1">
                                        <a:latin typeface="Cambria Math" panose="02040503050406030204" pitchFamily="18" charset="0"/>
                                      </a:rPr>
                                      <m:t>−5</m:t>
                                    </m:r>
                                  </m:sup>
                                </m:sSup>
                              </m:e>
                            </m:d>
                          </m:e>
                          <m:sup>
                            <m:f>
                              <m:fPr>
                                <m:ctrlPr>
                                  <a:rPr lang="es-CL" sz="7400" i="1">
                                    <a:latin typeface="Cambria Math" panose="02040503050406030204" pitchFamily="18" charset="0"/>
                                  </a:rPr>
                                </m:ctrlPr>
                              </m:fPr>
                              <m:num>
                                <m:r>
                                  <a:rPr lang="es-ES_tradnl" sz="7400" i="1">
                                    <a:latin typeface="Cambria Math" panose="02040503050406030204" pitchFamily="18" charset="0"/>
                                  </a:rPr>
                                  <m:t>1</m:t>
                                </m:r>
                              </m:num>
                              <m:den>
                                <m:r>
                                  <a:rPr lang="es-ES_tradnl" sz="7400" i="1">
                                    <a:latin typeface="Cambria Math" panose="02040503050406030204" pitchFamily="18" charset="0"/>
                                  </a:rPr>
                                  <m:t>2</m:t>
                                </m:r>
                              </m:den>
                            </m:f>
                          </m:sup>
                        </m:sSup>
                        <m:r>
                          <a:rPr lang="es-ES_tradnl" sz="7400" i="1">
                            <a:latin typeface="Cambria Math" panose="02040503050406030204" pitchFamily="18" charset="0"/>
                          </a:rPr>
                          <m:t>𝑑𝑥</m:t>
                        </m:r>
                      </m:e>
                    </m:nary>
                  </m:oMath>
                </a14:m>
                <a:endParaRPr lang="es-CL" sz="7400" dirty="0"/>
              </a:p>
              <a:p>
                <a:endParaRPr lang="es-CL" sz="7400" dirty="0"/>
              </a:p>
              <a:p>
                <a:endParaRPr lang="es-CL" sz="7400" dirty="0"/>
              </a:p>
              <a:p>
                <a:r>
                  <a:rPr lang="es-ES_tradnl" sz="7400" dirty="0"/>
                  <a:t>g) </a:t>
                </a:r>
                <a14:m>
                  <m:oMath xmlns:m="http://schemas.openxmlformats.org/officeDocument/2006/math">
                    <m:nary>
                      <m:naryPr>
                        <m:limLoc m:val="undOvr"/>
                        <m:subHide m:val="on"/>
                        <m:supHide m:val="on"/>
                        <m:ctrlPr>
                          <a:rPr lang="es-CL" sz="7400" i="1">
                            <a:latin typeface="Cambria Math" panose="02040503050406030204" pitchFamily="18" charset="0"/>
                          </a:rPr>
                        </m:ctrlPr>
                      </m:naryPr>
                      <m:sub/>
                      <m:sup/>
                      <m:e>
                        <m:f>
                          <m:fPr>
                            <m:ctrlPr>
                              <a:rPr lang="es-CL" sz="7400" i="1">
                                <a:latin typeface="Cambria Math" panose="02040503050406030204" pitchFamily="18" charset="0"/>
                              </a:rPr>
                            </m:ctrlPr>
                          </m:fPr>
                          <m:num>
                            <m:r>
                              <a:rPr lang="es-ES_tradnl" sz="7400" i="1">
                                <a:latin typeface="Cambria Math" panose="02040503050406030204" pitchFamily="18" charset="0"/>
                              </a:rPr>
                              <m:t>1</m:t>
                            </m:r>
                          </m:num>
                          <m:den>
                            <m:sSup>
                              <m:sSupPr>
                                <m:ctrlPr>
                                  <a:rPr lang="es-CL" sz="7400" i="1">
                                    <a:latin typeface="Cambria Math" panose="02040503050406030204" pitchFamily="18" charset="0"/>
                                  </a:rPr>
                                </m:ctrlPr>
                              </m:sSupPr>
                              <m:e>
                                <m:r>
                                  <a:rPr lang="es-ES_tradnl" sz="7400" i="1">
                                    <a:latin typeface="Cambria Math" panose="02040503050406030204" pitchFamily="18" charset="0"/>
                                  </a:rPr>
                                  <m:t>𝑥</m:t>
                                </m:r>
                              </m:e>
                              <m:sup>
                                <m:r>
                                  <a:rPr lang="es-ES_tradnl" sz="7400" i="1">
                                    <a:latin typeface="Cambria Math" panose="02040503050406030204" pitchFamily="18" charset="0"/>
                                  </a:rPr>
                                  <m:t>2</m:t>
                                </m:r>
                              </m:sup>
                            </m:sSup>
                          </m:den>
                        </m:f>
                        <m:r>
                          <a:rPr lang="es-ES_tradnl" sz="7400" i="1">
                            <a:latin typeface="Cambria Math" panose="02040503050406030204" pitchFamily="18" charset="0"/>
                          </a:rPr>
                          <m:t>𝑑𝑥</m:t>
                        </m:r>
                      </m:e>
                    </m:nary>
                    <m:r>
                      <a:rPr lang="es-ES_tradnl" sz="7400" i="1">
                        <a:latin typeface="Cambria Math" panose="02040503050406030204" pitchFamily="18" charset="0"/>
                      </a:rPr>
                      <m:t>                                                 </m:t>
                    </m:r>
                    <m:r>
                      <a:rPr lang="es-ES_tradnl" sz="7400" i="1">
                        <a:latin typeface="Cambria Math" panose="02040503050406030204" pitchFamily="18" charset="0"/>
                      </a:rPr>
                      <m:t>h</m:t>
                    </m:r>
                    <m:r>
                      <a:rPr lang="es-ES_tradnl" sz="7400" i="1">
                        <a:latin typeface="Cambria Math" panose="02040503050406030204" pitchFamily="18" charset="0"/>
                      </a:rPr>
                      <m:t>) </m:t>
                    </m:r>
                    <m:nary>
                      <m:naryPr>
                        <m:limLoc m:val="undOvr"/>
                        <m:subHide m:val="on"/>
                        <m:supHide m:val="on"/>
                        <m:ctrlPr>
                          <a:rPr lang="es-CL" sz="7400" i="1">
                            <a:latin typeface="Cambria Math" panose="02040503050406030204" pitchFamily="18" charset="0"/>
                          </a:rPr>
                        </m:ctrlPr>
                      </m:naryPr>
                      <m:sub/>
                      <m:sup/>
                      <m:e>
                        <m:f>
                          <m:fPr>
                            <m:ctrlPr>
                              <a:rPr lang="es-CL" sz="7400" i="1">
                                <a:latin typeface="Cambria Math" panose="02040503050406030204" pitchFamily="18" charset="0"/>
                              </a:rPr>
                            </m:ctrlPr>
                          </m:fPr>
                          <m:num>
                            <m:sSup>
                              <m:sSupPr>
                                <m:ctrlPr>
                                  <a:rPr lang="es-CL" sz="7400" i="1">
                                    <a:latin typeface="Cambria Math" panose="02040503050406030204" pitchFamily="18" charset="0"/>
                                  </a:rPr>
                                </m:ctrlPr>
                              </m:sSupPr>
                              <m:e>
                                <m:r>
                                  <a:rPr lang="es-ES_tradnl" sz="7400" i="1">
                                    <a:latin typeface="Cambria Math" panose="02040503050406030204" pitchFamily="18" charset="0"/>
                                  </a:rPr>
                                  <m:t>𝑥</m:t>
                                </m:r>
                              </m:e>
                              <m:sup>
                                <m:r>
                                  <a:rPr lang="es-ES_tradnl" sz="7400" i="1">
                                    <a:latin typeface="Cambria Math" panose="02040503050406030204" pitchFamily="18" charset="0"/>
                                  </a:rPr>
                                  <m:t>−5</m:t>
                                </m:r>
                              </m:sup>
                            </m:sSup>
                          </m:num>
                          <m:den>
                            <m:sSup>
                              <m:sSupPr>
                                <m:ctrlPr>
                                  <a:rPr lang="es-CL" sz="7400" i="1">
                                    <a:latin typeface="Cambria Math" panose="02040503050406030204" pitchFamily="18" charset="0"/>
                                  </a:rPr>
                                </m:ctrlPr>
                              </m:sSupPr>
                              <m:e>
                                <m:r>
                                  <a:rPr lang="es-ES_tradnl" sz="7400" i="1">
                                    <a:latin typeface="Cambria Math" panose="02040503050406030204" pitchFamily="18" charset="0"/>
                                  </a:rPr>
                                  <m:t>𝑥</m:t>
                                </m:r>
                              </m:e>
                              <m:sup>
                                <m:r>
                                  <a:rPr lang="es-ES_tradnl" sz="7400" i="1">
                                    <a:latin typeface="Cambria Math" panose="02040503050406030204" pitchFamily="18" charset="0"/>
                                  </a:rPr>
                                  <m:t>3</m:t>
                                </m:r>
                              </m:sup>
                            </m:sSup>
                          </m:den>
                        </m:f>
                        <m:r>
                          <a:rPr lang="es-ES_tradnl" sz="7400" i="1">
                            <a:latin typeface="Cambria Math" panose="02040503050406030204" pitchFamily="18" charset="0"/>
                          </a:rPr>
                          <m:t>𝑑𝑥</m:t>
                        </m:r>
                      </m:e>
                    </m:nary>
                  </m:oMath>
                </a14:m>
                <a:endParaRPr lang="es-CL" sz="7400" dirty="0"/>
              </a:p>
              <a:p>
                <a:r>
                  <a:rPr lang="es-ES_tradnl" sz="7400" dirty="0"/>
                  <a:t> </a:t>
                </a:r>
                <a:endParaRPr lang="es-CL" sz="7400" dirty="0"/>
              </a:p>
              <a:p>
                <a:r>
                  <a:rPr lang="es-ES_tradnl" sz="7400" dirty="0"/>
                  <a:t> </a:t>
                </a:r>
                <a:endParaRPr lang="es-CL" sz="7400" dirty="0"/>
              </a:p>
              <a:p>
                <a:r>
                  <a:rPr lang="es-ES_tradnl" sz="5100" dirty="0"/>
                  <a:t>			</a:t>
                </a:r>
                <a:endParaRPr lang="es-CL" sz="5100" dirty="0"/>
              </a:p>
              <a:p>
                <a:r>
                  <a:rPr lang="es-ES_tradnl" dirty="0"/>
                  <a:t> </a:t>
                </a:r>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05759" y="495542"/>
                <a:ext cx="10641361" cy="4762258"/>
              </a:xfrm>
              <a:blipFill>
                <a:blip r:embed="rId2"/>
                <a:stretch>
                  <a:fillRect l="-1890" t="-4092"/>
                </a:stretch>
              </a:blipFill>
            </p:spPr>
            <p:txBody>
              <a:bodyPr/>
              <a:lstStyle/>
              <a:p>
                <a:r>
                  <a:rPr lang="es-CL">
                    <a:noFill/>
                  </a:rPr>
                  <a:t> </a:t>
                </a:r>
              </a:p>
            </p:txBody>
          </p:sp>
        </mc:Fallback>
      </mc:AlternateContent>
    </p:spTree>
    <p:extLst>
      <p:ext uri="{BB962C8B-B14F-4D97-AF65-F5344CB8AC3E}">
        <p14:creationId xmlns:p14="http://schemas.microsoft.com/office/powerpoint/2010/main" val="945312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94329" y="324092"/>
                <a:ext cx="9603275" cy="3450613"/>
              </a:xfrm>
            </p:spPr>
            <p:txBody>
              <a:bodyPr>
                <a:normAutofit fontScale="85000" lnSpcReduction="10000"/>
              </a:bodyPr>
              <a:lstStyle/>
              <a:p>
                <a:pPr lvl="0"/>
                <a:r>
                  <a:rPr lang="es-ES_tradnl" sz="2800" dirty="0"/>
                  <a:t>Calcula las siguientes integrales potenciales simples cuyo exponente es un número racional:</a:t>
                </a:r>
                <a:endParaRPr lang="es-CL" sz="2800" dirty="0"/>
              </a:p>
              <a:p>
                <a:pPr lvl="1"/>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sSup>
                          <m:sSupPr>
                            <m:ctrlPr>
                              <a:rPr lang="es-CL" sz="2800" i="1">
                                <a:latin typeface="Cambria Math" panose="02040503050406030204" pitchFamily="18" charset="0"/>
                              </a:rPr>
                            </m:ctrlPr>
                          </m:sSupPr>
                          <m:e>
                            <m:r>
                              <a:rPr lang="es-ES_tradnl" sz="2800" i="1">
                                <a:latin typeface="Cambria Math" panose="02040503050406030204" pitchFamily="18" charset="0"/>
                              </a:rPr>
                              <m:t>𝑥</m:t>
                            </m:r>
                          </m:e>
                          <m:sup>
                            <m:f>
                              <m:fPr>
                                <m:ctrlPr>
                                  <a:rPr lang="es-CL" sz="2800" i="1">
                                    <a:latin typeface="Cambria Math" panose="02040503050406030204" pitchFamily="18" charset="0"/>
                                  </a:rPr>
                                </m:ctrlPr>
                              </m:fPr>
                              <m:num>
                                <m:r>
                                  <a:rPr lang="es-ES_tradnl" sz="2800" i="1">
                                    <a:latin typeface="Cambria Math" panose="02040503050406030204" pitchFamily="18" charset="0"/>
                                  </a:rPr>
                                  <m:t>2</m:t>
                                </m:r>
                              </m:num>
                              <m:den>
                                <m:r>
                                  <a:rPr lang="es-ES_tradnl" sz="2800" i="1">
                                    <a:latin typeface="Cambria Math" panose="02040503050406030204" pitchFamily="18" charset="0"/>
                                  </a:rPr>
                                  <m:t>3</m:t>
                                </m:r>
                              </m:den>
                            </m:f>
                          </m:sup>
                        </m:sSup>
                        <m:r>
                          <a:rPr lang="es-ES_tradnl" sz="2800" i="1">
                            <a:latin typeface="Cambria Math" panose="02040503050406030204" pitchFamily="18" charset="0"/>
                          </a:rPr>
                          <m:t>𝑑𝑥</m:t>
                        </m:r>
                      </m:e>
                    </m:nary>
                    <m:r>
                      <a:rPr lang="es-ES_tradnl" sz="2800" i="1">
                        <a:latin typeface="Cambria Math" panose="02040503050406030204" pitchFamily="18" charset="0"/>
                      </a:rPr>
                      <m:t>                              </m:t>
                    </m:r>
                    <m:r>
                      <a:rPr lang="es-ES_tradnl" sz="2800" i="1">
                        <a:latin typeface="Cambria Math" panose="02040503050406030204" pitchFamily="18" charset="0"/>
                      </a:rPr>
                      <m:t>𝑏</m:t>
                    </m:r>
                    <m:r>
                      <a:rPr lang="es-ES_tradnl" sz="2800" i="1">
                        <a:latin typeface="Cambria Math" panose="02040503050406030204" pitchFamily="18" charset="0"/>
                      </a:rPr>
                      <m:t>) </m:t>
                    </m:r>
                    <m:nary>
                      <m:naryPr>
                        <m:limLoc m:val="undOvr"/>
                        <m:subHide m:val="on"/>
                        <m:supHide m:val="on"/>
                        <m:ctrlPr>
                          <a:rPr lang="es-CL" sz="2800" i="1">
                            <a:latin typeface="Cambria Math" panose="02040503050406030204" pitchFamily="18" charset="0"/>
                          </a:rPr>
                        </m:ctrlPr>
                      </m:naryPr>
                      <m:sub/>
                      <m:sup/>
                      <m:e>
                        <m:sSup>
                          <m:sSupPr>
                            <m:ctrlPr>
                              <a:rPr lang="es-CL" sz="2800" i="1">
                                <a:latin typeface="Cambria Math" panose="02040503050406030204" pitchFamily="18" charset="0"/>
                              </a:rPr>
                            </m:ctrlPr>
                          </m:sSupPr>
                          <m:e>
                            <m:r>
                              <a:rPr lang="es-ES_tradnl" sz="2800" i="1">
                                <a:latin typeface="Cambria Math" panose="02040503050406030204" pitchFamily="18" charset="0"/>
                              </a:rPr>
                              <m:t>𝑥</m:t>
                            </m:r>
                          </m:e>
                          <m:sup>
                            <m:f>
                              <m:fPr>
                                <m:ctrlPr>
                                  <a:rPr lang="es-CL" sz="2800" i="1">
                                    <a:latin typeface="Cambria Math" panose="02040503050406030204" pitchFamily="18" charset="0"/>
                                  </a:rPr>
                                </m:ctrlPr>
                              </m:fPr>
                              <m:num>
                                <m:r>
                                  <a:rPr lang="es-ES_tradnl" sz="2800" i="1">
                                    <a:latin typeface="Cambria Math" panose="02040503050406030204" pitchFamily="18" charset="0"/>
                                  </a:rPr>
                                  <m:t>−2</m:t>
                                </m:r>
                              </m:num>
                              <m:den>
                                <m:r>
                                  <a:rPr lang="es-ES_tradnl" sz="2800" i="1">
                                    <a:latin typeface="Cambria Math" panose="02040503050406030204" pitchFamily="18" charset="0"/>
                                  </a:rPr>
                                  <m:t>5</m:t>
                                </m:r>
                              </m:den>
                            </m:f>
                          </m:sup>
                        </m:sSup>
                        <m:r>
                          <a:rPr lang="es-ES_tradnl" sz="2800" i="1">
                            <a:latin typeface="Cambria Math" panose="02040503050406030204" pitchFamily="18" charset="0"/>
                          </a:rPr>
                          <m:t>𝑑𝑥</m:t>
                        </m:r>
                      </m:e>
                    </m:nary>
                    <m:r>
                      <a:rPr lang="es-ES_tradnl" sz="2800" i="1">
                        <a:latin typeface="Cambria Math" panose="02040503050406030204" pitchFamily="18" charset="0"/>
                      </a:rPr>
                      <m:t>                                    </m:t>
                    </m:r>
                    <m:r>
                      <a:rPr lang="es-ES_tradnl" sz="2800" i="1">
                        <a:latin typeface="Cambria Math" panose="02040503050406030204" pitchFamily="18" charset="0"/>
                      </a:rPr>
                      <m:t>𝑐</m:t>
                    </m:r>
                    <m:r>
                      <a:rPr lang="es-ES_tradnl" sz="2800" i="1">
                        <a:latin typeface="Cambria Math" panose="02040503050406030204" pitchFamily="18" charset="0"/>
                      </a:rPr>
                      <m:t>) </m:t>
                    </m:r>
                    <m:nary>
                      <m:naryPr>
                        <m:limLoc m:val="undOvr"/>
                        <m:subHide m:val="on"/>
                        <m:supHide m:val="on"/>
                        <m:ctrlPr>
                          <a:rPr lang="es-CL" sz="2800" i="1">
                            <a:latin typeface="Cambria Math" panose="02040503050406030204" pitchFamily="18" charset="0"/>
                          </a:rPr>
                        </m:ctrlPr>
                      </m:naryPr>
                      <m:sub/>
                      <m:sup/>
                      <m:e>
                        <m:f>
                          <m:fPr>
                            <m:ctrlPr>
                              <a:rPr lang="es-CL" sz="2800" i="1">
                                <a:latin typeface="Cambria Math" panose="02040503050406030204" pitchFamily="18" charset="0"/>
                              </a:rPr>
                            </m:ctrlPr>
                          </m:fPr>
                          <m:num>
                            <m:r>
                              <a:rPr lang="es-ES_tradnl" sz="2800" i="1">
                                <a:latin typeface="Cambria Math" panose="02040503050406030204" pitchFamily="18" charset="0"/>
                              </a:rPr>
                              <m:t>1</m:t>
                            </m:r>
                          </m:num>
                          <m:den>
                            <m:sSup>
                              <m:sSupPr>
                                <m:ctrlPr>
                                  <a:rPr lang="es-CL" sz="2800" i="1">
                                    <a:latin typeface="Cambria Math" panose="02040503050406030204" pitchFamily="18" charset="0"/>
                                  </a:rPr>
                                </m:ctrlPr>
                              </m:sSupPr>
                              <m:e>
                                <m:r>
                                  <a:rPr lang="es-ES_tradnl" sz="2800" i="1">
                                    <a:latin typeface="Cambria Math" panose="02040503050406030204" pitchFamily="18" charset="0"/>
                                  </a:rPr>
                                  <m:t>𝑥</m:t>
                                </m:r>
                              </m:e>
                              <m:sup>
                                <m:f>
                                  <m:fPr>
                                    <m:ctrlPr>
                                      <a:rPr lang="es-CL" sz="2800" i="1">
                                        <a:latin typeface="Cambria Math" panose="02040503050406030204" pitchFamily="18" charset="0"/>
                                      </a:rPr>
                                    </m:ctrlPr>
                                  </m:fPr>
                                  <m:num>
                                    <m:r>
                                      <a:rPr lang="es-ES_tradnl" sz="2800" i="1">
                                        <a:latin typeface="Cambria Math" panose="02040503050406030204" pitchFamily="18" charset="0"/>
                                      </a:rPr>
                                      <m:t>2</m:t>
                                    </m:r>
                                  </m:num>
                                  <m:den>
                                    <m:r>
                                      <a:rPr lang="es-ES_tradnl" sz="2800" i="1">
                                        <a:latin typeface="Cambria Math" panose="02040503050406030204" pitchFamily="18" charset="0"/>
                                      </a:rPr>
                                      <m:t>3</m:t>
                                    </m:r>
                                  </m:den>
                                </m:f>
                              </m:sup>
                            </m:sSup>
                          </m:den>
                        </m:f>
                        <m:r>
                          <a:rPr lang="es-ES_tradnl" sz="2800" i="1">
                            <a:latin typeface="Cambria Math" panose="02040503050406030204" pitchFamily="18" charset="0"/>
                          </a:rPr>
                          <m:t>𝑑𝑥</m:t>
                        </m:r>
                      </m:e>
                    </m:nary>
                  </m:oMath>
                </a14:m>
                <a:endParaRPr lang="es-CL" sz="2800" dirty="0"/>
              </a:p>
              <a:p>
                <a:r>
                  <a:rPr lang="es-ES_tradnl" sz="2800" dirty="0"/>
                  <a:t>d) </a:t>
                </a:r>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r>
                          <a:rPr lang="es-ES_tradnl" sz="2800" i="1">
                            <a:latin typeface="Cambria Math" panose="02040503050406030204" pitchFamily="18" charset="0"/>
                          </a:rPr>
                          <m:t>𝑥</m:t>
                        </m:r>
                        <m:r>
                          <a:rPr lang="es-ES_tradnl" sz="2800" i="1">
                            <a:latin typeface="Cambria Math" panose="02040503050406030204" pitchFamily="18" charset="0"/>
                          </a:rPr>
                          <m:t>∗</m:t>
                        </m:r>
                        <m:sSup>
                          <m:sSupPr>
                            <m:ctrlPr>
                              <a:rPr lang="es-CL" sz="2800" i="1">
                                <a:latin typeface="Cambria Math" panose="02040503050406030204" pitchFamily="18" charset="0"/>
                              </a:rPr>
                            </m:ctrlPr>
                          </m:sSupPr>
                          <m:e>
                            <m:r>
                              <a:rPr lang="es-ES_tradnl" sz="2800" i="1">
                                <a:latin typeface="Cambria Math" panose="02040503050406030204" pitchFamily="18" charset="0"/>
                              </a:rPr>
                              <m:t>𝑥</m:t>
                            </m:r>
                          </m:e>
                          <m:sup>
                            <m:f>
                              <m:fPr>
                                <m:ctrlPr>
                                  <a:rPr lang="es-CL" sz="2800" i="1">
                                    <a:latin typeface="Cambria Math" panose="02040503050406030204" pitchFamily="18" charset="0"/>
                                  </a:rPr>
                                </m:ctrlPr>
                              </m:fPr>
                              <m:num>
                                <m:r>
                                  <a:rPr lang="es-ES_tradnl" sz="2800" i="1">
                                    <a:latin typeface="Cambria Math" panose="02040503050406030204" pitchFamily="18" charset="0"/>
                                  </a:rPr>
                                  <m:t>2</m:t>
                                </m:r>
                              </m:num>
                              <m:den>
                                <m:r>
                                  <a:rPr lang="es-ES_tradnl" sz="2800" i="1">
                                    <a:latin typeface="Cambria Math" panose="02040503050406030204" pitchFamily="18" charset="0"/>
                                  </a:rPr>
                                  <m:t>3</m:t>
                                </m:r>
                              </m:den>
                            </m:f>
                          </m:sup>
                        </m:sSup>
                        <m:r>
                          <a:rPr lang="es-ES_tradnl" sz="2800" i="1">
                            <a:latin typeface="Cambria Math" panose="02040503050406030204" pitchFamily="18" charset="0"/>
                          </a:rPr>
                          <m:t>𝑑𝑥</m:t>
                        </m:r>
                      </m:e>
                    </m:nary>
                  </m:oMath>
                </a14:m>
                <a:r>
                  <a:rPr lang="es-ES_tradnl" sz="2800" dirty="0"/>
                  <a:t>                     e) </a:t>
                </a:r>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f>
                          <m:fPr>
                            <m:ctrlPr>
                              <a:rPr lang="es-CL" sz="2800" i="1">
                                <a:latin typeface="Cambria Math" panose="02040503050406030204" pitchFamily="18" charset="0"/>
                              </a:rPr>
                            </m:ctrlPr>
                          </m:fPr>
                          <m:num>
                            <m:sSup>
                              <m:sSupPr>
                                <m:ctrlPr>
                                  <a:rPr lang="es-CL" sz="2800" i="1">
                                    <a:latin typeface="Cambria Math" panose="02040503050406030204" pitchFamily="18" charset="0"/>
                                  </a:rPr>
                                </m:ctrlPr>
                              </m:sSupPr>
                              <m:e>
                                <m:r>
                                  <a:rPr lang="es-ES_tradnl" sz="2800" i="1">
                                    <a:latin typeface="Cambria Math" panose="02040503050406030204" pitchFamily="18" charset="0"/>
                                  </a:rPr>
                                  <m:t>𝑥</m:t>
                                </m:r>
                              </m:e>
                              <m:sup>
                                <m:f>
                                  <m:fPr>
                                    <m:ctrlPr>
                                      <a:rPr lang="es-CL" sz="2800" i="1">
                                        <a:latin typeface="Cambria Math" panose="02040503050406030204" pitchFamily="18" charset="0"/>
                                      </a:rPr>
                                    </m:ctrlPr>
                                  </m:fPr>
                                  <m:num>
                                    <m:r>
                                      <a:rPr lang="es-ES_tradnl" sz="2800" i="1">
                                        <a:latin typeface="Cambria Math" panose="02040503050406030204" pitchFamily="18" charset="0"/>
                                      </a:rPr>
                                      <m:t>1</m:t>
                                    </m:r>
                                  </m:num>
                                  <m:den>
                                    <m:r>
                                      <a:rPr lang="es-ES_tradnl" sz="2800" i="1">
                                        <a:latin typeface="Cambria Math" panose="02040503050406030204" pitchFamily="18" charset="0"/>
                                      </a:rPr>
                                      <m:t>3</m:t>
                                    </m:r>
                                  </m:den>
                                </m:f>
                              </m:sup>
                            </m:sSup>
                          </m:num>
                          <m:den>
                            <m:sSup>
                              <m:sSupPr>
                                <m:ctrlPr>
                                  <a:rPr lang="es-CL" sz="2800" i="1">
                                    <a:latin typeface="Cambria Math" panose="02040503050406030204" pitchFamily="18" charset="0"/>
                                  </a:rPr>
                                </m:ctrlPr>
                              </m:sSupPr>
                              <m:e>
                                <m:r>
                                  <a:rPr lang="es-ES_tradnl" sz="2800" i="1">
                                    <a:latin typeface="Cambria Math" panose="02040503050406030204" pitchFamily="18" charset="0"/>
                                  </a:rPr>
                                  <m:t>𝑥</m:t>
                                </m:r>
                              </m:e>
                              <m:sup>
                                <m:f>
                                  <m:fPr>
                                    <m:ctrlPr>
                                      <a:rPr lang="es-CL" sz="2800" i="1">
                                        <a:latin typeface="Cambria Math" panose="02040503050406030204" pitchFamily="18" charset="0"/>
                                      </a:rPr>
                                    </m:ctrlPr>
                                  </m:fPr>
                                  <m:num>
                                    <m:r>
                                      <a:rPr lang="es-ES_tradnl" sz="2800" i="1">
                                        <a:latin typeface="Cambria Math" panose="02040503050406030204" pitchFamily="18" charset="0"/>
                                      </a:rPr>
                                      <m:t>1</m:t>
                                    </m:r>
                                  </m:num>
                                  <m:den>
                                    <m:r>
                                      <a:rPr lang="es-ES_tradnl" sz="2800" i="1">
                                        <a:latin typeface="Cambria Math" panose="02040503050406030204" pitchFamily="18" charset="0"/>
                                      </a:rPr>
                                      <m:t>2</m:t>
                                    </m:r>
                                  </m:den>
                                </m:f>
                              </m:sup>
                            </m:sSup>
                          </m:den>
                        </m:f>
                      </m:e>
                    </m:nary>
                    <m:r>
                      <a:rPr lang="es-ES_tradnl" sz="2800" i="1">
                        <a:latin typeface="Cambria Math" panose="02040503050406030204" pitchFamily="18" charset="0"/>
                      </a:rPr>
                      <m:t>𝑑𝑥</m:t>
                    </m:r>
                  </m:oMath>
                </a14:m>
                <a:r>
                  <a:rPr lang="es-ES_tradnl" sz="2800" dirty="0"/>
                  <a:t>                               f) </a:t>
                </a:r>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f>
                          <m:fPr>
                            <m:ctrlPr>
                              <a:rPr lang="es-CL" sz="2800" i="1">
                                <a:latin typeface="Cambria Math" panose="02040503050406030204" pitchFamily="18" charset="0"/>
                              </a:rPr>
                            </m:ctrlPr>
                          </m:fPr>
                          <m:num>
                            <m:sSup>
                              <m:sSupPr>
                                <m:ctrlPr>
                                  <a:rPr lang="es-CL" sz="2800" i="1">
                                    <a:latin typeface="Cambria Math" panose="02040503050406030204" pitchFamily="18" charset="0"/>
                                  </a:rPr>
                                </m:ctrlPr>
                              </m:sSupPr>
                              <m:e>
                                <m:r>
                                  <a:rPr lang="es-ES_tradnl" sz="2800" i="1">
                                    <a:latin typeface="Cambria Math" panose="02040503050406030204" pitchFamily="18" charset="0"/>
                                  </a:rPr>
                                  <m:t>𝑥</m:t>
                                </m:r>
                              </m:e>
                              <m:sup>
                                <m:f>
                                  <m:fPr>
                                    <m:ctrlPr>
                                      <a:rPr lang="es-CL" sz="2800" i="1">
                                        <a:latin typeface="Cambria Math" panose="02040503050406030204" pitchFamily="18" charset="0"/>
                                      </a:rPr>
                                    </m:ctrlPr>
                                  </m:fPr>
                                  <m:num>
                                    <m:r>
                                      <a:rPr lang="es-ES_tradnl" sz="2800" i="1">
                                        <a:latin typeface="Cambria Math" panose="02040503050406030204" pitchFamily="18" charset="0"/>
                                      </a:rPr>
                                      <m:t>2</m:t>
                                    </m:r>
                                  </m:num>
                                  <m:den>
                                    <m:r>
                                      <a:rPr lang="es-ES_tradnl" sz="2800" i="1">
                                        <a:latin typeface="Cambria Math" panose="02040503050406030204" pitchFamily="18" charset="0"/>
                                      </a:rPr>
                                      <m:t>3</m:t>
                                    </m:r>
                                  </m:den>
                                </m:f>
                              </m:sup>
                            </m:sSup>
                          </m:num>
                          <m:den>
                            <m:sSup>
                              <m:sSupPr>
                                <m:ctrlPr>
                                  <a:rPr lang="es-CL" sz="2800" i="1">
                                    <a:latin typeface="Cambria Math" panose="02040503050406030204" pitchFamily="18" charset="0"/>
                                  </a:rPr>
                                </m:ctrlPr>
                              </m:sSupPr>
                              <m:e>
                                <m:r>
                                  <a:rPr lang="es-ES_tradnl" sz="2800" i="1">
                                    <a:latin typeface="Cambria Math" panose="02040503050406030204" pitchFamily="18" charset="0"/>
                                  </a:rPr>
                                  <m:t>𝑥</m:t>
                                </m:r>
                              </m:e>
                              <m:sup>
                                <m:f>
                                  <m:fPr>
                                    <m:ctrlPr>
                                      <a:rPr lang="es-CL" sz="2800" i="1">
                                        <a:latin typeface="Cambria Math" panose="02040503050406030204" pitchFamily="18" charset="0"/>
                                      </a:rPr>
                                    </m:ctrlPr>
                                  </m:fPr>
                                  <m:num>
                                    <m:r>
                                      <a:rPr lang="es-ES_tradnl" sz="2800" i="1">
                                        <a:latin typeface="Cambria Math" panose="02040503050406030204" pitchFamily="18" charset="0"/>
                                      </a:rPr>
                                      <m:t>−1</m:t>
                                    </m:r>
                                  </m:num>
                                  <m:den>
                                    <m:r>
                                      <a:rPr lang="es-ES_tradnl" sz="2800" i="1">
                                        <a:latin typeface="Cambria Math" panose="02040503050406030204" pitchFamily="18" charset="0"/>
                                      </a:rPr>
                                      <m:t>3</m:t>
                                    </m:r>
                                  </m:den>
                                </m:f>
                              </m:sup>
                            </m:sSup>
                          </m:den>
                        </m:f>
                      </m:e>
                    </m:nary>
                    <m:r>
                      <a:rPr lang="es-ES_tradnl" sz="2800" i="1">
                        <a:latin typeface="Cambria Math" panose="02040503050406030204" pitchFamily="18" charset="0"/>
                      </a:rPr>
                      <m:t>𝑑𝑥</m:t>
                    </m:r>
                  </m:oMath>
                </a14:m>
                <a:endParaRPr lang="es-CL" sz="2800" dirty="0"/>
              </a:p>
              <a:p>
                <a:r>
                  <a:rPr lang="es-ES_tradnl" sz="2800" dirty="0"/>
                  <a:t> </a:t>
                </a:r>
                <a:endParaRPr lang="es-CL" sz="2800" dirty="0"/>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94329" y="324092"/>
                <a:ext cx="9603275" cy="3450613"/>
              </a:xfrm>
              <a:blipFill>
                <a:blip r:embed="rId2"/>
                <a:stretch>
                  <a:fillRect l="-825" t="-1060" r="-825" b="-1413"/>
                </a:stretch>
              </a:blipFill>
            </p:spPr>
            <p:txBody>
              <a:bodyPr/>
              <a:lstStyle/>
              <a:p>
                <a:r>
                  <a:rPr lang="es-CL">
                    <a:noFill/>
                  </a:rPr>
                  <a:t> </a:t>
                </a:r>
              </a:p>
            </p:txBody>
          </p:sp>
        </mc:Fallback>
      </mc:AlternateContent>
    </p:spTree>
    <p:extLst>
      <p:ext uri="{BB962C8B-B14F-4D97-AF65-F5344CB8AC3E}">
        <p14:creationId xmlns:p14="http://schemas.microsoft.com/office/powerpoint/2010/main" val="950841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400019" y="266942"/>
                <a:ext cx="9603275" cy="5390908"/>
              </a:xfrm>
            </p:spPr>
            <p:txBody>
              <a:bodyPr>
                <a:normAutofit fontScale="70000" lnSpcReduction="20000"/>
              </a:bodyPr>
              <a:lstStyle/>
              <a:p>
                <a:pPr lvl="0"/>
                <a:r>
                  <a:rPr lang="es-ES_tradnl" dirty="0"/>
                  <a:t>Calcula las siguientes integrales potenciales simples cuyos </a:t>
                </a:r>
                <a:r>
                  <a:rPr lang="es-ES_tradnl" dirty="0" err="1"/>
                  <a:t>integrandos</a:t>
                </a:r>
                <a:r>
                  <a:rPr lang="es-ES_tradnl" dirty="0"/>
                  <a:t> están escritos en forma radical. Pasa primero a forma potencial:</a:t>
                </a:r>
                <a:endParaRPr lang="es-CL" dirty="0"/>
              </a:p>
              <a:p>
                <a:r>
                  <a:rPr lang="es-ES_tradnl" dirty="0"/>
                  <a:t/>
                </a:r>
                <a:br>
                  <a:rPr lang="es-ES_tradnl" dirty="0"/>
                </a:br>
                <a:r>
                  <a:rPr lang="es-ES_tradnl" sz="3600" dirty="0"/>
                  <a:t>a)</a:t>
                </a:r>
                <a14:m>
                  <m:oMath xmlns:m="http://schemas.openxmlformats.org/officeDocument/2006/math">
                    <m:nary>
                      <m:naryPr>
                        <m:limLoc m:val="undOvr"/>
                        <m:subHide m:val="on"/>
                        <m:supHide m:val="on"/>
                        <m:ctrlPr>
                          <a:rPr lang="es-CL" sz="3600" i="1">
                            <a:latin typeface="Cambria Math" panose="02040503050406030204" pitchFamily="18" charset="0"/>
                          </a:rPr>
                        </m:ctrlPr>
                      </m:naryPr>
                      <m:sub/>
                      <m:sup/>
                      <m:e>
                        <m:rad>
                          <m:radPr>
                            <m:degHide m:val="on"/>
                            <m:ctrlPr>
                              <a:rPr lang="es-CL" sz="3600" i="1">
                                <a:latin typeface="Cambria Math" panose="02040503050406030204" pitchFamily="18" charset="0"/>
                              </a:rPr>
                            </m:ctrlPr>
                          </m:radPr>
                          <m:deg/>
                          <m:e>
                            <m:r>
                              <a:rPr lang="es-ES_tradnl" sz="3600" i="1">
                                <a:latin typeface="Cambria Math" panose="02040503050406030204" pitchFamily="18" charset="0"/>
                              </a:rPr>
                              <m:t>𝑥</m:t>
                            </m:r>
                          </m:e>
                        </m:rad>
                      </m:e>
                    </m:nary>
                    <m:r>
                      <a:rPr lang="es-ES_tradnl" sz="3600" i="1">
                        <a:latin typeface="Cambria Math" panose="02040503050406030204" pitchFamily="18" charset="0"/>
                      </a:rPr>
                      <m:t>𝑑𝑥</m:t>
                    </m:r>
                    <m:r>
                      <a:rPr lang="es-ES_tradnl" sz="3600" i="1">
                        <a:latin typeface="Cambria Math" panose="02040503050406030204" pitchFamily="18" charset="0"/>
                      </a:rPr>
                      <m:t>                          </m:t>
                    </m:r>
                    <m:r>
                      <a:rPr lang="es-ES_tradnl" sz="3600" i="1">
                        <a:latin typeface="Cambria Math" panose="02040503050406030204" pitchFamily="18" charset="0"/>
                      </a:rPr>
                      <m:t>𝑏</m:t>
                    </m:r>
                    <m:r>
                      <a:rPr lang="es-ES_tradnl" sz="3600" i="1">
                        <a:latin typeface="Cambria Math" panose="02040503050406030204" pitchFamily="18" charset="0"/>
                      </a:rPr>
                      <m:t>) </m:t>
                    </m:r>
                    <m:nary>
                      <m:naryPr>
                        <m:limLoc m:val="undOvr"/>
                        <m:subHide m:val="on"/>
                        <m:supHide m:val="on"/>
                        <m:ctrlPr>
                          <a:rPr lang="es-CL" sz="3600" i="1">
                            <a:latin typeface="Cambria Math" panose="02040503050406030204" pitchFamily="18" charset="0"/>
                          </a:rPr>
                        </m:ctrlPr>
                      </m:naryPr>
                      <m:sub/>
                      <m:sup/>
                      <m:e>
                        <m:rad>
                          <m:radPr>
                            <m:ctrlPr>
                              <a:rPr lang="es-CL" sz="3600" i="1">
                                <a:latin typeface="Cambria Math" panose="02040503050406030204" pitchFamily="18" charset="0"/>
                              </a:rPr>
                            </m:ctrlPr>
                          </m:radPr>
                          <m:deg>
                            <m:r>
                              <a:rPr lang="es-ES_tradnl" sz="3600" i="1">
                                <a:latin typeface="Cambria Math" panose="02040503050406030204" pitchFamily="18" charset="0"/>
                              </a:rPr>
                              <m:t>3</m:t>
                            </m:r>
                          </m:deg>
                          <m:e>
                            <m:r>
                              <a:rPr lang="es-ES_tradnl" sz="3600" i="1">
                                <a:latin typeface="Cambria Math" panose="02040503050406030204" pitchFamily="18" charset="0"/>
                              </a:rPr>
                              <m:t>𝑥</m:t>
                            </m:r>
                            <m:r>
                              <a:rPr lang="es-ES_tradnl" sz="3600" i="1">
                                <a:latin typeface="Cambria Math" panose="02040503050406030204" pitchFamily="18" charset="0"/>
                              </a:rPr>
                              <m:t> </m:t>
                            </m:r>
                          </m:e>
                        </m:rad>
                      </m:e>
                    </m:nary>
                    <m:r>
                      <a:rPr lang="es-ES_tradnl" sz="3600" i="1">
                        <a:latin typeface="Cambria Math" panose="02040503050406030204" pitchFamily="18" charset="0"/>
                      </a:rPr>
                      <m:t>𝑑𝑥</m:t>
                    </m:r>
                    <m:r>
                      <a:rPr lang="es-ES_tradnl" sz="3600" i="1">
                        <a:latin typeface="Cambria Math" panose="02040503050406030204" pitchFamily="18" charset="0"/>
                      </a:rPr>
                      <m:t>                            </m:t>
                    </m:r>
                    <m:r>
                      <a:rPr lang="es-ES_tradnl" sz="3600" i="1">
                        <a:latin typeface="Cambria Math" panose="02040503050406030204" pitchFamily="18" charset="0"/>
                      </a:rPr>
                      <m:t>𝑐</m:t>
                    </m:r>
                    <m:r>
                      <a:rPr lang="es-ES_tradnl" sz="3600" i="1">
                        <a:latin typeface="Cambria Math" panose="02040503050406030204" pitchFamily="18" charset="0"/>
                      </a:rPr>
                      <m:t>)</m:t>
                    </m:r>
                    <m:nary>
                      <m:naryPr>
                        <m:limLoc m:val="undOvr"/>
                        <m:subHide m:val="on"/>
                        <m:supHide m:val="on"/>
                        <m:ctrlPr>
                          <a:rPr lang="es-CL" sz="3600" i="1">
                            <a:latin typeface="Cambria Math" panose="02040503050406030204" pitchFamily="18" charset="0"/>
                          </a:rPr>
                        </m:ctrlPr>
                      </m:naryPr>
                      <m:sub/>
                      <m:sup/>
                      <m:e>
                        <m:r>
                          <a:rPr lang="es-ES_tradnl" sz="3600" i="1">
                            <a:latin typeface="Cambria Math" panose="02040503050406030204" pitchFamily="18" charset="0"/>
                          </a:rPr>
                          <m:t>𝑥</m:t>
                        </m:r>
                        <m:rad>
                          <m:radPr>
                            <m:degHide m:val="on"/>
                            <m:ctrlPr>
                              <a:rPr lang="es-CL" sz="3600" i="1">
                                <a:latin typeface="Cambria Math" panose="02040503050406030204" pitchFamily="18" charset="0"/>
                              </a:rPr>
                            </m:ctrlPr>
                          </m:radPr>
                          <m:deg/>
                          <m:e>
                            <m:r>
                              <a:rPr lang="es-ES_tradnl" sz="3600" i="1">
                                <a:latin typeface="Cambria Math" panose="02040503050406030204" pitchFamily="18" charset="0"/>
                              </a:rPr>
                              <m:t>𝑥</m:t>
                            </m:r>
                          </m:e>
                        </m:rad>
                      </m:e>
                    </m:nary>
                    <m:r>
                      <a:rPr lang="es-ES_tradnl" sz="3600" i="1">
                        <a:latin typeface="Cambria Math" panose="02040503050406030204" pitchFamily="18" charset="0"/>
                      </a:rPr>
                      <m:t>𝑑𝑥</m:t>
                    </m:r>
                  </m:oMath>
                </a14:m>
                <a:endParaRPr lang="es-CL" sz="3600" dirty="0"/>
              </a:p>
              <a:p>
                <a:r>
                  <a:rPr lang="es-ES_tradnl" sz="3600" dirty="0"/>
                  <a:t/>
                </a:r>
                <a:br>
                  <a:rPr lang="es-ES_tradnl" sz="3600" dirty="0"/>
                </a:br>
                <a:r>
                  <a:rPr lang="es-ES_tradnl" sz="3600" dirty="0"/>
                  <a:t>d)</a:t>
                </a:r>
                <a14:m>
                  <m:oMath xmlns:m="http://schemas.openxmlformats.org/officeDocument/2006/math">
                    <m:nary>
                      <m:naryPr>
                        <m:limLoc m:val="undOvr"/>
                        <m:subHide m:val="on"/>
                        <m:supHide m:val="on"/>
                        <m:ctrlPr>
                          <a:rPr lang="es-CL" sz="3600" i="1">
                            <a:latin typeface="Cambria Math" panose="02040503050406030204" pitchFamily="18" charset="0"/>
                          </a:rPr>
                        </m:ctrlPr>
                      </m:naryPr>
                      <m:sub/>
                      <m:sup/>
                      <m:e>
                        <m:rad>
                          <m:radPr>
                            <m:degHide m:val="on"/>
                            <m:ctrlPr>
                              <a:rPr lang="es-CL" sz="3600" i="1">
                                <a:latin typeface="Cambria Math" panose="02040503050406030204" pitchFamily="18" charset="0"/>
                              </a:rPr>
                            </m:ctrlPr>
                          </m:radPr>
                          <m:deg/>
                          <m:e>
                            <m:r>
                              <a:rPr lang="es-ES_tradnl" sz="3600" i="1">
                                <a:latin typeface="Cambria Math" panose="02040503050406030204" pitchFamily="18" charset="0"/>
                              </a:rPr>
                              <m:t>𝑥</m:t>
                            </m:r>
                          </m:e>
                        </m:rad>
                        <m:r>
                          <a:rPr lang="es-ES_tradnl" sz="3600" i="1">
                            <a:latin typeface="Cambria Math" panose="02040503050406030204" pitchFamily="18" charset="0"/>
                          </a:rPr>
                          <m:t>∗</m:t>
                        </m:r>
                        <m:rad>
                          <m:radPr>
                            <m:ctrlPr>
                              <a:rPr lang="es-CL" sz="3600" i="1">
                                <a:latin typeface="Cambria Math" panose="02040503050406030204" pitchFamily="18" charset="0"/>
                              </a:rPr>
                            </m:ctrlPr>
                          </m:radPr>
                          <m:deg>
                            <m:r>
                              <a:rPr lang="es-ES_tradnl" sz="3600" i="1">
                                <a:latin typeface="Cambria Math" panose="02040503050406030204" pitchFamily="18" charset="0"/>
                              </a:rPr>
                              <m:t>3</m:t>
                            </m:r>
                          </m:deg>
                          <m:e>
                            <m:r>
                              <a:rPr lang="es-ES_tradnl" sz="3600" i="1">
                                <a:latin typeface="Cambria Math" panose="02040503050406030204" pitchFamily="18" charset="0"/>
                              </a:rPr>
                              <m:t>𝑥</m:t>
                            </m:r>
                            <m:r>
                              <a:rPr lang="es-ES_tradnl" sz="3600" i="1">
                                <a:latin typeface="Cambria Math" panose="02040503050406030204" pitchFamily="18" charset="0"/>
                              </a:rPr>
                              <m:t> </m:t>
                            </m:r>
                          </m:e>
                        </m:rad>
                      </m:e>
                    </m:nary>
                    <m:r>
                      <a:rPr lang="es-ES_tradnl" sz="3600" i="1">
                        <a:latin typeface="Cambria Math" panose="02040503050406030204" pitchFamily="18" charset="0"/>
                      </a:rPr>
                      <m:t>𝑑𝑥</m:t>
                    </m:r>
                  </m:oMath>
                </a14:m>
                <a:r>
                  <a:rPr lang="es-ES_tradnl" sz="3600" dirty="0"/>
                  <a:t>                e) </a:t>
                </a:r>
                <a14:m>
                  <m:oMath xmlns:m="http://schemas.openxmlformats.org/officeDocument/2006/math">
                    <m:nary>
                      <m:naryPr>
                        <m:limLoc m:val="undOvr"/>
                        <m:subHide m:val="on"/>
                        <m:supHide m:val="on"/>
                        <m:ctrlPr>
                          <a:rPr lang="es-CL" sz="3600" i="1">
                            <a:latin typeface="Cambria Math" panose="02040503050406030204" pitchFamily="18" charset="0"/>
                          </a:rPr>
                        </m:ctrlPr>
                      </m:naryPr>
                      <m:sub/>
                      <m:sup/>
                      <m:e>
                        <m:rad>
                          <m:radPr>
                            <m:ctrlPr>
                              <a:rPr lang="es-CL" sz="3600" i="1">
                                <a:latin typeface="Cambria Math" panose="02040503050406030204" pitchFamily="18" charset="0"/>
                              </a:rPr>
                            </m:ctrlPr>
                          </m:radPr>
                          <m:deg>
                            <m:r>
                              <a:rPr lang="es-ES_tradnl" sz="3600" i="1">
                                <a:latin typeface="Cambria Math" panose="02040503050406030204" pitchFamily="18" charset="0"/>
                              </a:rPr>
                              <m:t>3</m:t>
                            </m:r>
                          </m:deg>
                          <m:e>
                            <m:sSup>
                              <m:sSupPr>
                                <m:ctrlPr>
                                  <a:rPr lang="es-CL" sz="3600" i="1">
                                    <a:latin typeface="Cambria Math" panose="02040503050406030204" pitchFamily="18" charset="0"/>
                                  </a:rPr>
                                </m:ctrlPr>
                              </m:sSupPr>
                              <m:e>
                                <m:r>
                                  <a:rPr lang="es-ES_tradnl" sz="3600" i="1">
                                    <a:latin typeface="Cambria Math" panose="02040503050406030204" pitchFamily="18" charset="0"/>
                                  </a:rPr>
                                  <m:t>𝑥</m:t>
                                </m:r>
                              </m:e>
                              <m:sup>
                                <m:r>
                                  <a:rPr lang="es-ES_tradnl" sz="3600" i="1">
                                    <a:latin typeface="Cambria Math" panose="02040503050406030204" pitchFamily="18" charset="0"/>
                                  </a:rPr>
                                  <m:t>2</m:t>
                                </m:r>
                              </m:sup>
                            </m:sSup>
                          </m:e>
                        </m:rad>
                      </m:e>
                    </m:nary>
                    <m:r>
                      <a:rPr lang="es-ES_tradnl" sz="3600" i="1">
                        <a:latin typeface="Cambria Math" panose="02040503050406030204" pitchFamily="18" charset="0"/>
                      </a:rPr>
                      <m:t>𝑑𝑥</m:t>
                    </m:r>
                  </m:oMath>
                </a14:m>
                <a:r>
                  <a:rPr lang="es-ES_tradnl" sz="3600" dirty="0"/>
                  <a:t>                       f) </a:t>
                </a:r>
                <a14:m>
                  <m:oMath xmlns:m="http://schemas.openxmlformats.org/officeDocument/2006/math">
                    <m:nary>
                      <m:naryPr>
                        <m:limLoc m:val="undOvr"/>
                        <m:subHide m:val="on"/>
                        <m:supHide m:val="on"/>
                        <m:ctrlPr>
                          <a:rPr lang="es-CL" sz="3600" i="1">
                            <a:latin typeface="Cambria Math" panose="02040503050406030204" pitchFamily="18" charset="0"/>
                          </a:rPr>
                        </m:ctrlPr>
                      </m:naryPr>
                      <m:sub/>
                      <m:sup/>
                      <m:e>
                        <m:f>
                          <m:fPr>
                            <m:ctrlPr>
                              <a:rPr lang="es-CL" sz="3600" i="1">
                                <a:latin typeface="Cambria Math" panose="02040503050406030204" pitchFamily="18" charset="0"/>
                              </a:rPr>
                            </m:ctrlPr>
                          </m:fPr>
                          <m:num>
                            <m:rad>
                              <m:radPr>
                                <m:degHide m:val="on"/>
                                <m:ctrlPr>
                                  <a:rPr lang="es-CL" sz="3600" i="1">
                                    <a:latin typeface="Cambria Math" panose="02040503050406030204" pitchFamily="18" charset="0"/>
                                  </a:rPr>
                                </m:ctrlPr>
                              </m:radPr>
                              <m:deg/>
                              <m:e>
                                <m:r>
                                  <a:rPr lang="es-ES_tradnl" sz="3600" i="1">
                                    <a:latin typeface="Cambria Math" panose="02040503050406030204" pitchFamily="18" charset="0"/>
                                  </a:rPr>
                                  <m:t>𝑥</m:t>
                                </m:r>
                              </m:e>
                            </m:rad>
                          </m:num>
                          <m:den>
                            <m:r>
                              <a:rPr lang="es-ES_tradnl" sz="3600" i="1">
                                <a:latin typeface="Cambria Math" panose="02040503050406030204" pitchFamily="18" charset="0"/>
                              </a:rPr>
                              <m:t>𝑥</m:t>
                            </m:r>
                          </m:den>
                        </m:f>
                        <m:r>
                          <a:rPr lang="es-ES_tradnl" sz="3600" i="1">
                            <a:latin typeface="Cambria Math" panose="02040503050406030204" pitchFamily="18" charset="0"/>
                          </a:rPr>
                          <m:t>𝑑𝑥</m:t>
                        </m:r>
                      </m:e>
                    </m:nary>
                  </m:oMath>
                </a14:m>
                <a:endParaRPr lang="es-CL" sz="3600" dirty="0"/>
              </a:p>
              <a:p>
                <a:r>
                  <a:rPr lang="en-US" sz="3600" dirty="0"/>
                  <a:t>g)</a:t>
                </a:r>
                <a14:m>
                  <m:oMath xmlns:m="http://schemas.openxmlformats.org/officeDocument/2006/math">
                    <m:nary>
                      <m:naryPr>
                        <m:limLoc m:val="undOvr"/>
                        <m:subHide m:val="on"/>
                        <m:supHide m:val="on"/>
                        <m:ctrlPr>
                          <a:rPr lang="es-CL" sz="3600" i="1">
                            <a:latin typeface="Cambria Math" panose="02040503050406030204" pitchFamily="18" charset="0"/>
                          </a:rPr>
                        </m:ctrlPr>
                      </m:naryPr>
                      <m:sub/>
                      <m:sup/>
                      <m:e>
                        <m:f>
                          <m:fPr>
                            <m:ctrlPr>
                              <a:rPr lang="es-CL" sz="3600" i="1">
                                <a:latin typeface="Cambria Math" panose="02040503050406030204" pitchFamily="18" charset="0"/>
                              </a:rPr>
                            </m:ctrlPr>
                          </m:fPr>
                          <m:num>
                            <m:r>
                              <a:rPr lang="es-ES_tradnl" sz="3600" i="1">
                                <a:latin typeface="Cambria Math" panose="02040503050406030204" pitchFamily="18" charset="0"/>
                              </a:rPr>
                              <m:t>𝑥</m:t>
                            </m:r>
                          </m:num>
                          <m:den>
                            <m:rad>
                              <m:radPr>
                                <m:degHide m:val="on"/>
                                <m:ctrlPr>
                                  <a:rPr lang="es-CL" sz="3600" i="1">
                                    <a:latin typeface="Cambria Math" panose="02040503050406030204" pitchFamily="18" charset="0"/>
                                  </a:rPr>
                                </m:ctrlPr>
                              </m:radPr>
                              <m:deg/>
                              <m:e>
                                <m:r>
                                  <a:rPr lang="es-ES_tradnl" sz="3600" i="1">
                                    <a:latin typeface="Cambria Math" panose="02040503050406030204" pitchFamily="18" charset="0"/>
                                  </a:rPr>
                                  <m:t>𝑥</m:t>
                                </m:r>
                              </m:e>
                            </m:rad>
                          </m:den>
                        </m:f>
                        <m:r>
                          <a:rPr lang="es-ES_tradnl" sz="3600" i="1">
                            <a:latin typeface="Cambria Math" panose="02040503050406030204" pitchFamily="18" charset="0"/>
                          </a:rPr>
                          <m:t>𝑑𝑥</m:t>
                        </m:r>
                      </m:e>
                    </m:nary>
                  </m:oMath>
                </a14:m>
                <a:r>
                  <a:rPr lang="en-US" sz="3600" dirty="0"/>
                  <a:t>                           h) </a:t>
                </a:r>
                <a14:m>
                  <m:oMath xmlns:m="http://schemas.openxmlformats.org/officeDocument/2006/math">
                    <m:r>
                      <a:rPr lang="en-US" sz="3600" i="1">
                        <a:latin typeface="Cambria Math" panose="02040503050406030204" pitchFamily="18" charset="0"/>
                      </a:rPr>
                      <m:t>ʃ</m:t>
                    </m:r>
                    <m:f>
                      <m:fPr>
                        <m:ctrlPr>
                          <a:rPr lang="es-CL" sz="3600" i="1">
                            <a:latin typeface="Cambria Math" panose="02040503050406030204" pitchFamily="18" charset="0"/>
                          </a:rPr>
                        </m:ctrlPr>
                      </m:fPr>
                      <m:num>
                        <m:rad>
                          <m:radPr>
                            <m:degHide m:val="on"/>
                            <m:ctrlPr>
                              <a:rPr lang="es-CL" sz="3600" i="1">
                                <a:latin typeface="Cambria Math" panose="02040503050406030204" pitchFamily="18" charset="0"/>
                              </a:rPr>
                            </m:ctrlPr>
                          </m:radPr>
                          <m:deg/>
                          <m:e>
                            <m:r>
                              <a:rPr lang="es-ES_tradnl" sz="3600" i="1">
                                <a:latin typeface="Cambria Math" panose="02040503050406030204" pitchFamily="18" charset="0"/>
                              </a:rPr>
                              <m:t>𝑥</m:t>
                            </m:r>
                          </m:e>
                        </m:rad>
                      </m:num>
                      <m:den>
                        <m:rad>
                          <m:radPr>
                            <m:ctrlPr>
                              <a:rPr lang="es-CL" sz="3600" i="1">
                                <a:latin typeface="Cambria Math" panose="02040503050406030204" pitchFamily="18" charset="0"/>
                              </a:rPr>
                            </m:ctrlPr>
                          </m:radPr>
                          <m:deg>
                            <m:r>
                              <a:rPr lang="en-US" sz="3600" i="1">
                                <a:latin typeface="Cambria Math" panose="02040503050406030204" pitchFamily="18" charset="0"/>
                              </a:rPr>
                              <m:t>3</m:t>
                            </m:r>
                          </m:deg>
                          <m:e>
                            <m:r>
                              <a:rPr lang="es-ES_tradnl" sz="3600" i="1">
                                <a:latin typeface="Cambria Math" panose="02040503050406030204" pitchFamily="18" charset="0"/>
                              </a:rPr>
                              <m:t>𝑥</m:t>
                            </m:r>
                          </m:e>
                        </m:rad>
                      </m:den>
                    </m:f>
                    <m:r>
                      <a:rPr lang="es-ES_tradnl" sz="3600" i="1">
                        <a:latin typeface="Cambria Math" panose="02040503050406030204" pitchFamily="18" charset="0"/>
                      </a:rPr>
                      <m:t>𝑑𝑥</m:t>
                    </m:r>
                  </m:oMath>
                </a14:m>
                <a:r>
                  <a:rPr lang="en-US" sz="3600" dirty="0"/>
                  <a:t>                         </a:t>
                </a:r>
                <a:r>
                  <a:rPr lang="en-US" sz="3600" dirty="0" err="1"/>
                  <a:t>i</a:t>
                </a:r>
                <a:r>
                  <a:rPr lang="en-US" sz="3600" dirty="0"/>
                  <a:t>) </a:t>
                </a:r>
                <a14:m>
                  <m:oMath xmlns:m="http://schemas.openxmlformats.org/officeDocument/2006/math">
                    <m:nary>
                      <m:naryPr>
                        <m:limLoc m:val="undOvr"/>
                        <m:subHide m:val="on"/>
                        <m:supHide m:val="on"/>
                        <m:ctrlPr>
                          <a:rPr lang="es-CL" sz="3600" i="1">
                            <a:latin typeface="Cambria Math" panose="02040503050406030204" pitchFamily="18" charset="0"/>
                          </a:rPr>
                        </m:ctrlPr>
                      </m:naryPr>
                      <m:sub/>
                      <m:sup/>
                      <m:e>
                        <m:rad>
                          <m:radPr>
                            <m:degHide m:val="on"/>
                            <m:ctrlPr>
                              <a:rPr lang="es-CL" sz="3600" i="1">
                                <a:latin typeface="Cambria Math" panose="02040503050406030204" pitchFamily="18" charset="0"/>
                              </a:rPr>
                            </m:ctrlPr>
                          </m:radPr>
                          <m:deg/>
                          <m:e>
                            <m:rad>
                              <m:radPr>
                                <m:degHide m:val="on"/>
                                <m:ctrlPr>
                                  <a:rPr lang="es-CL" sz="3600" i="1">
                                    <a:latin typeface="Cambria Math" panose="02040503050406030204" pitchFamily="18" charset="0"/>
                                  </a:rPr>
                                </m:ctrlPr>
                              </m:radPr>
                              <m:deg/>
                              <m:e>
                                <m:rad>
                                  <m:radPr>
                                    <m:degHide m:val="on"/>
                                    <m:ctrlPr>
                                      <a:rPr lang="es-CL" sz="3600" i="1">
                                        <a:latin typeface="Cambria Math" panose="02040503050406030204" pitchFamily="18" charset="0"/>
                                      </a:rPr>
                                    </m:ctrlPr>
                                  </m:radPr>
                                  <m:deg/>
                                  <m:e>
                                    <m:r>
                                      <a:rPr lang="es-ES_tradnl" sz="3600" i="1">
                                        <a:latin typeface="Cambria Math" panose="02040503050406030204" pitchFamily="18" charset="0"/>
                                      </a:rPr>
                                      <m:t>𝑥</m:t>
                                    </m:r>
                                  </m:e>
                                </m:rad>
                              </m:e>
                            </m:rad>
                          </m:e>
                        </m:rad>
                        <m:r>
                          <a:rPr lang="en-US" sz="3600" i="1">
                            <a:latin typeface="Cambria Math" panose="02040503050406030204" pitchFamily="18" charset="0"/>
                          </a:rPr>
                          <m:t>∗</m:t>
                        </m:r>
                        <m:r>
                          <a:rPr lang="es-ES_tradnl" sz="3600" i="1">
                            <a:latin typeface="Cambria Math" panose="02040503050406030204" pitchFamily="18" charset="0"/>
                          </a:rPr>
                          <m:t>𝑑𝑥</m:t>
                        </m:r>
                      </m:e>
                    </m:nary>
                  </m:oMath>
                </a14:m>
                <a:endParaRPr lang="es-CL" sz="3600" dirty="0"/>
              </a:p>
              <a:p>
                <a:r>
                  <a:rPr lang="es-ES_tradnl" sz="3600" dirty="0"/>
                  <a:t>j) </a:t>
                </a:r>
                <a14:m>
                  <m:oMath xmlns:m="http://schemas.openxmlformats.org/officeDocument/2006/math">
                    <m:nary>
                      <m:naryPr>
                        <m:limLoc m:val="undOvr"/>
                        <m:subHide m:val="on"/>
                        <m:supHide m:val="on"/>
                        <m:ctrlPr>
                          <a:rPr lang="es-CL" sz="3600" i="1">
                            <a:latin typeface="Cambria Math" panose="02040503050406030204" pitchFamily="18" charset="0"/>
                          </a:rPr>
                        </m:ctrlPr>
                      </m:naryPr>
                      <m:sub/>
                      <m:sup/>
                      <m:e>
                        <m:rad>
                          <m:radPr>
                            <m:ctrlPr>
                              <a:rPr lang="es-CL" sz="3600" i="1">
                                <a:latin typeface="Cambria Math" panose="02040503050406030204" pitchFamily="18" charset="0"/>
                              </a:rPr>
                            </m:ctrlPr>
                          </m:radPr>
                          <m:deg>
                            <m:r>
                              <a:rPr lang="es-ES_tradnl" sz="3600" i="1">
                                <a:latin typeface="Cambria Math" panose="02040503050406030204" pitchFamily="18" charset="0"/>
                              </a:rPr>
                              <m:t>3</m:t>
                            </m:r>
                          </m:deg>
                          <m:e>
                            <m:rad>
                              <m:radPr>
                                <m:degHide m:val="on"/>
                                <m:ctrlPr>
                                  <a:rPr lang="es-CL" sz="3600" i="1">
                                    <a:latin typeface="Cambria Math" panose="02040503050406030204" pitchFamily="18" charset="0"/>
                                  </a:rPr>
                                </m:ctrlPr>
                              </m:radPr>
                              <m:deg/>
                              <m:e>
                                <m:r>
                                  <a:rPr lang="es-ES_tradnl" sz="3600" i="1">
                                    <a:latin typeface="Cambria Math" panose="02040503050406030204" pitchFamily="18" charset="0"/>
                                  </a:rPr>
                                  <m:t>𝑥</m:t>
                                </m:r>
                              </m:e>
                            </m:rad>
                          </m:e>
                        </m:rad>
                      </m:e>
                    </m:nary>
                    <m:r>
                      <a:rPr lang="es-ES_tradnl" sz="3600" i="1">
                        <a:latin typeface="Cambria Math" panose="02040503050406030204" pitchFamily="18" charset="0"/>
                      </a:rPr>
                      <m:t> </m:t>
                    </m:r>
                    <m:r>
                      <a:rPr lang="es-ES_tradnl" sz="3600" i="1">
                        <a:latin typeface="Cambria Math" panose="02040503050406030204" pitchFamily="18" charset="0"/>
                      </a:rPr>
                      <m:t>𝑑𝑥</m:t>
                    </m:r>
                  </m:oMath>
                </a14:m>
                <a:endParaRPr lang="es-CL" sz="3600" dirty="0"/>
              </a:p>
              <a:p>
                <a:r>
                  <a:rPr lang="es-ES_tradnl" sz="3600" dirty="0"/>
                  <a:t> </a:t>
                </a:r>
                <a:endParaRPr lang="es-CL" sz="3600" dirty="0"/>
              </a:p>
              <a:p>
                <a:endParaRPr lang="es-CL" dirty="0"/>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400019" y="266942"/>
                <a:ext cx="9603275" cy="5390908"/>
              </a:xfrm>
              <a:blipFill>
                <a:blip r:embed="rId2"/>
                <a:stretch>
                  <a:fillRect l="-952" t="-226"/>
                </a:stretch>
              </a:blipFill>
            </p:spPr>
            <p:txBody>
              <a:bodyPr/>
              <a:lstStyle/>
              <a:p>
                <a:r>
                  <a:rPr lang="es-CL">
                    <a:noFill/>
                  </a:rPr>
                  <a:t> </a:t>
                </a:r>
              </a:p>
            </p:txBody>
          </p:sp>
        </mc:Fallback>
      </mc:AlternateContent>
    </p:spTree>
    <p:extLst>
      <p:ext uri="{BB962C8B-B14F-4D97-AF65-F5344CB8AC3E}">
        <p14:creationId xmlns:p14="http://schemas.microsoft.com/office/powerpoint/2010/main" val="1797130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60039" y="449822"/>
                <a:ext cx="11178571" cy="3450613"/>
              </a:xfrm>
            </p:spPr>
            <p:txBody>
              <a:bodyPr>
                <a:normAutofit fontScale="92500" lnSpcReduction="20000"/>
              </a:bodyPr>
              <a:lstStyle/>
              <a:p>
                <a:pPr lvl="0"/>
                <a:r>
                  <a:rPr lang="es-ES_tradnl" dirty="0"/>
                  <a:t>Determina las siguientes integrales indefinidas. Piensa quién es </a:t>
                </a:r>
                <a:r>
                  <a:rPr lang="es-ES_tradnl" i="1" dirty="0"/>
                  <a:t>f</a:t>
                </a:r>
                <a:r>
                  <a:rPr lang="es-ES_tradnl" dirty="0"/>
                  <a:t> y</a:t>
                </a:r>
                <a:r>
                  <a:rPr lang="es-ES_tradnl" i="1" dirty="0"/>
                  <a:t> F:</a:t>
                </a:r>
                <a:endParaRPr lang="es-CL" dirty="0"/>
              </a:p>
              <a:p>
                <a:r>
                  <a:rPr lang="es-ES_tradnl" sz="2800" dirty="0"/>
                  <a:t>a)</a:t>
                </a:r>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sSup>
                          <m:sSupPr>
                            <m:ctrlPr>
                              <a:rPr lang="es-CL" sz="2800" i="1">
                                <a:latin typeface="Cambria Math" panose="02040503050406030204" pitchFamily="18" charset="0"/>
                              </a:rPr>
                            </m:ctrlPr>
                          </m:sSupPr>
                          <m:e>
                            <m:d>
                              <m:dPr>
                                <m:ctrlPr>
                                  <a:rPr lang="es-CL" sz="2800" i="1">
                                    <a:latin typeface="Cambria Math" panose="02040503050406030204" pitchFamily="18" charset="0"/>
                                  </a:rPr>
                                </m:ctrlPr>
                              </m:dPr>
                              <m:e>
                                <m:r>
                                  <a:rPr lang="es-ES_tradnl" sz="2800" i="1">
                                    <a:latin typeface="Cambria Math" panose="02040503050406030204" pitchFamily="18" charset="0"/>
                                  </a:rPr>
                                  <m:t>𝑥</m:t>
                                </m:r>
                                <m:r>
                                  <a:rPr lang="es-ES_tradnl" sz="2800" i="1">
                                    <a:latin typeface="Cambria Math" panose="02040503050406030204" pitchFamily="18" charset="0"/>
                                  </a:rPr>
                                  <m:t>+1</m:t>
                                </m:r>
                              </m:e>
                            </m:d>
                          </m:e>
                          <m:sup>
                            <m:r>
                              <a:rPr lang="es-ES_tradnl" sz="2800" i="1">
                                <a:latin typeface="Cambria Math" panose="02040503050406030204" pitchFamily="18" charset="0"/>
                              </a:rPr>
                              <m:t>2</m:t>
                            </m:r>
                          </m:sup>
                        </m:sSup>
                        <m:r>
                          <a:rPr lang="es-ES_tradnl" sz="2800" i="1">
                            <a:latin typeface="Cambria Math" panose="02040503050406030204" pitchFamily="18" charset="0"/>
                          </a:rPr>
                          <m:t>𝑑𝑥</m:t>
                        </m:r>
                      </m:e>
                    </m:nary>
                    <m:r>
                      <a:rPr lang="es-ES_tradnl" sz="2800" i="1">
                        <a:latin typeface="Cambria Math" panose="02040503050406030204" pitchFamily="18" charset="0"/>
                      </a:rPr>
                      <m:t>                                                       </m:t>
                    </m:r>
                    <m:r>
                      <a:rPr lang="es-ES_tradnl" sz="2800" i="1">
                        <a:latin typeface="Cambria Math" panose="02040503050406030204" pitchFamily="18" charset="0"/>
                      </a:rPr>
                      <m:t>𝑏</m:t>
                    </m:r>
                    <m:r>
                      <a:rPr lang="es-ES_tradnl" sz="2800" i="1">
                        <a:latin typeface="Cambria Math" panose="02040503050406030204" pitchFamily="18" charset="0"/>
                      </a:rPr>
                      <m:t>)</m:t>
                    </m:r>
                    <m:nary>
                      <m:naryPr>
                        <m:limLoc m:val="undOvr"/>
                        <m:subHide m:val="on"/>
                        <m:supHide m:val="on"/>
                        <m:ctrlPr>
                          <a:rPr lang="es-CL" sz="2800" i="1">
                            <a:latin typeface="Cambria Math" panose="02040503050406030204" pitchFamily="18" charset="0"/>
                          </a:rPr>
                        </m:ctrlPr>
                      </m:naryPr>
                      <m:sub/>
                      <m:sup/>
                      <m:e>
                        <m:sSup>
                          <m:sSupPr>
                            <m:ctrlPr>
                              <a:rPr lang="es-CL" sz="2800" i="1">
                                <a:latin typeface="Cambria Math" panose="02040503050406030204" pitchFamily="18" charset="0"/>
                              </a:rPr>
                            </m:ctrlPr>
                          </m:sSupPr>
                          <m:e>
                            <m:d>
                              <m:dPr>
                                <m:ctrlPr>
                                  <a:rPr lang="es-CL" sz="2800" i="1">
                                    <a:latin typeface="Cambria Math" panose="02040503050406030204" pitchFamily="18" charset="0"/>
                                  </a:rPr>
                                </m:ctrlPr>
                              </m:dPr>
                              <m:e>
                                <m:r>
                                  <a:rPr lang="es-ES_tradnl" sz="2800" i="1">
                                    <a:latin typeface="Cambria Math" panose="02040503050406030204" pitchFamily="18" charset="0"/>
                                  </a:rPr>
                                  <m:t>7</m:t>
                                </m:r>
                                <m:r>
                                  <a:rPr lang="es-ES_tradnl" sz="2800" i="1">
                                    <a:latin typeface="Cambria Math" panose="02040503050406030204" pitchFamily="18" charset="0"/>
                                  </a:rPr>
                                  <m:t>𝑥</m:t>
                                </m:r>
                                <m:r>
                                  <a:rPr lang="es-ES_tradnl" sz="2800" i="1">
                                    <a:latin typeface="Cambria Math" panose="02040503050406030204" pitchFamily="18" charset="0"/>
                                  </a:rPr>
                                  <m:t>+5</m:t>
                                </m:r>
                              </m:e>
                            </m:d>
                          </m:e>
                          <m:sup>
                            <m:r>
                              <a:rPr lang="es-ES_tradnl" sz="2800" i="1">
                                <a:latin typeface="Cambria Math" panose="02040503050406030204" pitchFamily="18" charset="0"/>
                              </a:rPr>
                              <m:t>2</m:t>
                            </m:r>
                          </m:sup>
                        </m:sSup>
                        <m:r>
                          <a:rPr lang="es-ES_tradnl" sz="2800" i="1">
                            <a:latin typeface="Cambria Math" panose="02040503050406030204" pitchFamily="18" charset="0"/>
                          </a:rPr>
                          <m:t>𝑑𝑥</m:t>
                        </m:r>
                      </m:e>
                    </m:nary>
                  </m:oMath>
                </a14:m>
                <a:endParaRPr lang="es-CL" sz="2800" dirty="0"/>
              </a:p>
              <a:p>
                <a:endParaRPr lang="es-CL" sz="2800" dirty="0"/>
              </a:p>
              <a:p>
                <a:r>
                  <a:rPr lang="es-ES_tradnl" sz="2800" dirty="0"/>
                  <a:t>c)</a:t>
                </a:r>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d>
                          <m:dPr>
                            <m:ctrlPr>
                              <a:rPr lang="es-CL" sz="2800" i="1">
                                <a:latin typeface="Cambria Math" panose="02040503050406030204" pitchFamily="18" charset="0"/>
                              </a:rPr>
                            </m:ctrlPr>
                          </m:dPr>
                          <m:e>
                            <m:sSup>
                              <m:sSupPr>
                                <m:ctrlPr>
                                  <a:rPr lang="es-CL" sz="2800" i="1">
                                    <a:latin typeface="Cambria Math" panose="02040503050406030204" pitchFamily="18" charset="0"/>
                                  </a:rPr>
                                </m:ctrlPr>
                              </m:sSupPr>
                              <m:e>
                                <m:r>
                                  <a:rPr lang="es-ES_tradnl" sz="2800" i="1">
                                    <a:latin typeface="Cambria Math" panose="02040503050406030204" pitchFamily="18" charset="0"/>
                                  </a:rPr>
                                  <m:t>𝑥</m:t>
                                </m:r>
                              </m:e>
                              <m:sup>
                                <m:r>
                                  <a:rPr lang="es-ES_tradnl" sz="2800" i="1">
                                    <a:latin typeface="Cambria Math" panose="02040503050406030204" pitchFamily="18" charset="0"/>
                                  </a:rPr>
                                  <m:t>2</m:t>
                                </m:r>
                              </m:sup>
                            </m:sSup>
                            <m:r>
                              <a:rPr lang="es-ES_tradnl" sz="2800" i="1">
                                <a:latin typeface="Cambria Math" panose="02040503050406030204" pitchFamily="18" charset="0"/>
                              </a:rPr>
                              <m:t>+1</m:t>
                            </m:r>
                          </m:e>
                        </m:d>
                        <m:r>
                          <a:rPr lang="es-ES_tradnl" sz="2800" i="1">
                            <a:latin typeface="Cambria Math" panose="02040503050406030204" pitchFamily="18" charset="0"/>
                          </a:rPr>
                          <m:t>2</m:t>
                        </m:r>
                        <m:r>
                          <a:rPr lang="es-ES_tradnl" sz="2800" i="1">
                            <a:latin typeface="Cambria Math" panose="02040503050406030204" pitchFamily="18" charset="0"/>
                          </a:rPr>
                          <m:t>𝑥</m:t>
                        </m:r>
                        <m:r>
                          <a:rPr lang="es-ES_tradnl" sz="2800" i="1">
                            <a:latin typeface="Cambria Math" panose="02040503050406030204" pitchFamily="18" charset="0"/>
                          </a:rPr>
                          <m:t>∗</m:t>
                        </m:r>
                        <m:r>
                          <a:rPr lang="es-ES_tradnl" sz="2800" i="1">
                            <a:latin typeface="Cambria Math" panose="02040503050406030204" pitchFamily="18" charset="0"/>
                          </a:rPr>
                          <m:t>𝑑𝑥</m:t>
                        </m:r>
                      </m:e>
                    </m:nary>
                  </m:oMath>
                </a14:m>
                <a:r>
                  <a:rPr lang="es-ES_tradnl" sz="2800" dirty="0"/>
                  <a:t>                                     d)</a:t>
                </a:r>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d>
                          <m:dPr>
                            <m:ctrlPr>
                              <a:rPr lang="es-CL" sz="2800" i="1">
                                <a:latin typeface="Cambria Math" panose="02040503050406030204" pitchFamily="18" charset="0"/>
                              </a:rPr>
                            </m:ctrlPr>
                          </m:dPr>
                          <m:e>
                            <m:sSup>
                              <m:sSupPr>
                                <m:ctrlPr>
                                  <a:rPr lang="es-CL" sz="2800" i="1">
                                    <a:latin typeface="Cambria Math" panose="02040503050406030204" pitchFamily="18" charset="0"/>
                                  </a:rPr>
                                </m:ctrlPr>
                              </m:sSupPr>
                              <m:e>
                                <m:r>
                                  <a:rPr lang="es-ES_tradnl" sz="2800" i="1">
                                    <a:latin typeface="Cambria Math" panose="02040503050406030204" pitchFamily="18" charset="0"/>
                                  </a:rPr>
                                  <m:t>𝑥</m:t>
                                </m:r>
                              </m:e>
                              <m:sup>
                                <m:r>
                                  <a:rPr lang="es-ES_tradnl" sz="2800" i="1">
                                    <a:latin typeface="Cambria Math" panose="02040503050406030204" pitchFamily="18" charset="0"/>
                                  </a:rPr>
                                  <m:t>3</m:t>
                                </m:r>
                              </m:sup>
                            </m:sSup>
                            <m:r>
                              <a:rPr lang="es-ES_tradnl" sz="2800" i="1">
                                <a:latin typeface="Cambria Math" panose="02040503050406030204" pitchFamily="18" charset="0"/>
                              </a:rPr>
                              <m:t>+1</m:t>
                            </m:r>
                          </m:e>
                        </m:d>
                        <m:r>
                          <a:rPr lang="es-ES_tradnl" sz="2800" i="1">
                            <a:latin typeface="Cambria Math" panose="02040503050406030204" pitchFamily="18" charset="0"/>
                          </a:rPr>
                          <m:t>2</m:t>
                        </m:r>
                        <m:sSup>
                          <m:sSupPr>
                            <m:ctrlPr>
                              <a:rPr lang="es-CL" sz="2800" i="1">
                                <a:latin typeface="Cambria Math" panose="02040503050406030204" pitchFamily="18" charset="0"/>
                              </a:rPr>
                            </m:ctrlPr>
                          </m:sSupPr>
                          <m:e>
                            <m:r>
                              <a:rPr lang="es-ES_tradnl" sz="2800" i="1">
                                <a:latin typeface="Cambria Math" panose="02040503050406030204" pitchFamily="18" charset="0"/>
                              </a:rPr>
                              <m:t>𝑥</m:t>
                            </m:r>
                          </m:e>
                          <m:sup>
                            <m:r>
                              <a:rPr lang="es-ES_tradnl" sz="2800" i="1">
                                <a:latin typeface="Cambria Math" panose="02040503050406030204" pitchFamily="18" charset="0"/>
                              </a:rPr>
                              <m:t>2</m:t>
                            </m:r>
                          </m:sup>
                        </m:sSup>
                        <m:r>
                          <a:rPr lang="es-ES_tradnl" sz="2800" i="1">
                            <a:latin typeface="Cambria Math" panose="02040503050406030204" pitchFamily="18" charset="0"/>
                          </a:rPr>
                          <m:t>∗</m:t>
                        </m:r>
                        <m:r>
                          <a:rPr lang="es-ES_tradnl" sz="2800" i="1">
                            <a:latin typeface="Cambria Math" panose="02040503050406030204" pitchFamily="18" charset="0"/>
                          </a:rPr>
                          <m:t>𝑑𝑥</m:t>
                        </m:r>
                      </m:e>
                    </m:nary>
                  </m:oMath>
                </a14:m>
                <a:endParaRPr lang="es-CL" sz="2800" dirty="0"/>
              </a:p>
              <a:p>
                <a:r>
                  <a:rPr lang="es-ES_tradnl" sz="2800" dirty="0"/>
                  <a:t>e) </a:t>
                </a:r>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d>
                          <m:dPr>
                            <m:ctrlPr>
                              <a:rPr lang="es-CL" sz="2800" i="1">
                                <a:latin typeface="Cambria Math" panose="02040503050406030204" pitchFamily="18" charset="0"/>
                              </a:rPr>
                            </m:ctrlPr>
                          </m:dPr>
                          <m:e>
                            <m:sSup>
                              <m:sSupPr>
                                <m:ctrlPr>
                                  <a:rPr lang="es-CL" sz="2800" i="1">
                                    <a:latin typeface="Cambria Math" panose="02040503050406030204" pitchFamily="18" charset="0"/>
                                  </a:rPr>
                                </m:ctrlPr>
                              </m:sSupPr>
                              <m:e>
                                <m:r>
                                  <a:rPr lang="es-ES_tradnl" sz="2800" i="1">
                                    <a:latin typeface="Cambria Math" panose="02040503050406030204" pitchFamily="18" charset="0"/>
                                  </a:rPr>
                                  <m:t>𝑥</m:t>
                                </m:r>
                              </m:e>
                              <m:sup>
                                <m:r>
                                  <a:rPr lang="es-ES_tradnl" sz="2800" i="1">
                                    <a:latin typeface="Cambria Math" panose="02040503050406030204" pitchFamily="18" charset="0"/>
                                  </a:rPr>
                                  <m:t>2</m:t>
                                </m:r>
                              </m:sup>
                            </m:sSup>
                            <m:r>
                              <a:rPr lang="es-ES_tradnl" sz="2800" i="1">
                                <a:latin typeface="Cambria Math" panose="02040503050406030204" pitchFamily="18" charset="0"/>
                              </a:rPr>
                              <m:t>+3</m:t>
                            </m:r>
                          </m:e>
                        </m:d>
                        <m:r>
                          <a:rPr lang="es-ES_tradnl" sz="2800" i="1">
                            <a:latin typeface="Cambria Math" panose="02040503050406030204" pitchFamily="18" charset="0"/>
                          </a:rPr>
                          <m:t>𝑥</m:t>
                        </m:r>
                        <m:r>
                          <a:rPr lang="es-ES_tradnl" sz="2800" i="1">
                            <a:latin typeface="Cambria Math" panose="02040503050406030204" pitchFamily="18" charset="0"/>
                          </a:rPr>
                          <m:t>∗</m:t>
                        </m:r>
                        <m:r>
                          <a:rPr lang="es-ES_tradnl" sz="2800" i="1">
                            <a:latin typeface="Cambria Math" panose="02040503050406030204" pitchFamily="18" charset="0"/>
                          </a:rPr>
                          <m:t>𝑑𝑥</m:t>
                        </m:r>
                      </m:e>
                    </m:nary>
                  </m:oMath>
                </a14:m>
                <a:r>
                  <a:rPr lang="es-ES_tradnl" sz="2800" dirty="0"/>
                  <a:t>                                      f) </a:t>
                </a:r>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sSup>
                          <m:sSupPr>
                            <m:ctrlPr>
                              <a:rPr lang="es-CL" sz="2800" i="1">
                                <a:latin typeface="Cambria Math" panose="02040503050406030204" pitchFamily="18" charset="0"/>
                              </a:rPr>
                            </m:ctrlPr>
                          </m:sSupPr>
                          <m:e>
                            <m:r>
                              <a:rPr lang="es-ES_tradnl" sz="2800" i="1">
                                <a:latin typeface="Cambria Math" panose="02040503050406030204" pitchFamily="18" charset="0"/>
                              </a:rPr>
                              <m:t>𝑥</m:t>
                            </m:r>
                          </m:e>
                          <m:sup>
                            <m:r>
                              <a:rPr lang="es-ES_tradnl" sz="2800" i="1">
                                <a:latin typeface="Cambria Math" panose="02040503050406030204" pitchFamily="18" charset="0"/>
                              </a:rPr>
                              <m:t>2</m:t>
                            </m:r>
                          </m:sup>
                        </m:sSup>
                        <m:d>
                          <m:dPr>
                            <m:ctrlPr>
                              <a:rPr lang="es-CL" sz="2800" i="1">
                                <a:latin typeface="Cambria Math" panose="02040503050406030204" pitchFamily="18" charset="0"/>
                              </a:rPr>
                            </m:ctrlPr>
                          </m:dPr>
                          <m:e>
                            <m:sSup>
                              <m:sSupPr>
                                <m:ctrlPr>
                                  <a:rPr lang="es-CL" sz="2800" i="1">
                                    <a:latin typeface="Cambria Math" panose="02040503050406030204" pitchFamily="18" charset="0"/>
                                  </a:rPr>
                                </m:ctrlPr>
                              </m:sSupPr>
                              <m:e>
                                <m:r>
                                  <a:rPr lang="es-ES_tradnl" sz="2800" i="1">
                                    <a:latin typeface="Cambria Math" panose="02040503050406030204" pitchFamily="18" charset="0"/>
                                  </a:rPr>
                                  <m:t>𝑥</m:t>
                                </m:r>
                              </m:e>
                              <m:sup>
                                <m:r>
                                  <a:rPr lang="es-ES_tradnl" sz="2800" i="1">
                                    <a:latin typeface="Cambria Math" panose="02040503050406030204" pitchFamily="18" charset="0"/>
                                  </a:rPr>
                                  <m:t>3</m:t>
                                </m:r>
                              </m:sup>
                            </m:sSup>
                            <m:r>
                              <a:rPr lang="es-ES_tradnl" sz="2800" i="1">
                                <a:latin typeface="Cambria Math" panose="02040503050406030204" pitchFamily="18" charset="0"/>
                              </a:rPr>
                              <m:t>+2</m:t>
                            </m:r>
                          </m:e>
                        </m:d>
                        <m:r>
                          <a:rPr lang="es-ES_tradnl" sz="2800" i="1">
                            <a:latin typeface="Cambria Math" panose="02040503050406030204" pitchFamily="18" charset="0"/>
                          </a:rPr>
                          <m:t>𝑑𝑥</m:t>
                        </m:r>
                      </m:e>
                    </m:nary>
                  </m:oMath>
                </a14:m>
                <a:endParaRPr lang="es-CL" sz="2800" dirty="0"/>
              </a:p>
              <a:p>
                <a:r>
                  <a:rPr lang="en-US" sz="2800" dirty="0"/>
                  <a:t>g)</a:t>
                </a:r>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d>
                          <m:dPr>
                            <m:ctrlPr>
                              <a:rPr lang="es-CL" sz="2800" i="1">
                                <a:latin typeface="Cambria Math" panose="02040503050406030204" pitchFamily="18" charset="0"/>
                              </a:rPr>
                            </m:ctrlPr>
                          </m:dPr>
                          <m:e>
                            <m:r>
                              <a:rPr lang="es-ES_tradnl" sz="2800" i="1">
                                <a:latin typeface="Cambria Math" panose="02040503050406030204" pitchFamily="18" charset="0"/>
                              </a:rPr>
                              <m:t>𝑥</m:t>
                            </m:r>
                            <m:r>
                              <a:rPr lang="en-US" sz="2800" i="1">
                                <a:latin typeface="Cambria Math" panose="02040503050406030204" pitchFamily="18" charset="0"/>
                              </a:rPr>
                              <m:t>+1</m:t>
                            </m:r>
                          </m:e>
                        </m:d>
                        <m:r>
                          <a:rPr lang="en-US" sz="2800" i="1">
                            <a:latin typeface="Cambria Math" panose="02040503050406030204" pitchFamily="18" charset="0"/>
                          </a:rPr>
                          <m:t>∗</m:t>
                        </m:r>
                        <m:sSup>
                          <m:sSupPr>
                            <m:ctrlPr>
                              <a:rPr lang="es-CL" sz="2800" i="1">
                                <a:latin typeface="Cambria Math" panose="02040503050406030204" pitchFamily="18" charset="0"/>
                              </a:rPr>
                            </m:ctrlPr>
                          </m:sSupPr>
                          <m:e>
                            <m:d>
                              <m:dPr>
                                <m:ctrlPr>
                                  <a:rPr lang="es-CL" sz="2800" i="1">
                                    <a:latin typeface="Cambria Math" panose="02040503050406030204" pitchFamily="18" charset="0"/>
                                  </a:rPr>
                                </m:ctrlPr>
                              </m:dPr>
                              <m:e>
                                <m:sSup>
                                  <m:sSupPr>
                                    <m:ctrlPr>
                                      <a:rPr lang="es-CL" sz="2800" i="1">
                                        <a:latin typeface="Cambria Math" panose="02040503050406030204" pitchFamily="18" charset="0"/>
                                      </a:rPr>
                                    </m:ctrlPr>
                                  </m:sSupPr>
                                  <m:e>
                                    <m:r>
                                      <a:rPr lang="es-ES_tradnl" sz="2800" i="1">
                                        <a:latin typeface="Cambria Math" panose="02040503050406030204" pitchFamily="18" charset="0"/>
                                      </a:rPr>
                                      <m:t>𝑥</m:t>
                                    </m:r>
                                  </m:e>
                                  <m:sup>
                                    <m:r>
                                      <a:rPr lang="en-US" sz="2800" i="1">
                                        <a:latin typeface="Cambria Math" panose="02040503050406030204" pitchFamily="18" charset="0"/>
                                      </a:rPr>
                                      <m:t>2</m:t>
                                    </m:r>
                                  </m:sup>
                                </m:sSup>
                                <m:r>
                                  <a:rPr lang="en-US" sz="2800" i="1">
                                    <a:latin typeface="Cambria Math" panose="02040503050406030204" pitchFamily="18" charset="0"/>
                                  </a:rPr>
                                  <m:t>+2</m:t>
                                </m:r>
                                <m:r>
                                  <a:rPr lang="es-ES_tradnl" sz="2800" i="1">
                                    <a:latin typeface="Cambria Math" panose="02040503050406030204" pitchFamily="18" charset="0"/>
                                  </a:rPr>
                                  <m:t>𝑥</m:t>
                                </m:r>
                                <m:r>
                                  <a:rPr lang="en-US" sz="2800" i="1">
                                    <a:latin typeface="Cambria Math" panose="02040503050406030204" pitchFamily="18" charset="0"/>
                                  </a:rPr>
                                  <m:t>+5</m:t>
                                </m:r>
                              </m:e>
                            </m:d>
                          </m:e>
                          <m:sup>
                            <m:r>
                              <a:rPr lang="en-US" sz="2800" i="1">
                                <a:latin typeface="Cambria Math" panose="02040503050406030204" pitchFamily="18" charset="0"/>
                              </a:rPr>
                              <m:t>6</m:t>
                            </m:r>
                          </m:sup>
                        </m:sSup>
                        <m:r>
                          <a:rPr lang="es-ES_tradnl" sz="2800" i="1">
                            <a:latin typeface="Cambria Math" panose="02040503050406030204" pitchFamily="18" charset="0"/>
                          </a:rPr>
                          <m:t>𝑑𝑥</m:t>
                        </m:r>
                      </m:e>
                    </m:nary>
                  </m:oMath>
                </a14:m>
                <a:r>
                  <a:rPr lang="en-US" sz="2800" dirty="0"/>
                  <a:t>                    h) </a:t>
                </a:r>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d>
                          <m:dPr>
                            <m:ctrlPr>
                              <a:rPr lang="es-CL" sz="2800" i="1">
                                <a:latin typeface="Cambria Math" panose="02040503050406030204" pitchFamily="18" charset="0"/>
                              </a:rPr>
                            </m:ctrlPr>
                          </m:dPr>
                          <m:e>
                            <m:r>
                              <a:rPr lang="en-US" sz="2800" i="1">
                                <a:latin typeface="Cambria Math" panose="02040503050406030204" pitchFamily="18" charset="0"/>
                              </a:rPr>
                              <m:t>16</m:t>
                            </m:r>
                            <m:r>
                              <a:rPr lang="es-ES_tradnl" sz="2800" i="1">
                                <a:latin typeface="Cambria Math" panose="02040503050406030204" pitchFamily="18" charset="0"/>
                              </a:rPr>
                              <m:t>𝑥</m:t>
                            </m:r>
                            <m:r>
                              <a:rPr lang="en-US" sz="2800" i="1">
                                <a:latin typeface="Cambria Math" panose="02040503050406030204" pitchFamily="18" charset="0"/>
                              </a:rPr>
                              <m:t>+1</m:t>
                            </m:r>
                          </m:e>
                        </m:d>
                        <m:r>
                          <a:rPr lang="en-US" sz="2800" i="1">
                            <a:latin typeface="Cambria Math" panose="02040503050406030204" pitchFamily="18" charset="0"/>
                          </a:rPr>
                          <m:t>∗</m:t>
                        </m:r>
                        <m:d>
                          <m:dPr>
                            <m:ctrlPr>
                              <a:rPr lang="es-CL" sz="2800" i="1">
                                <a:latin typeface="Cambria Math" panose="02040503050406030204" pitchFamily="18" charset="0"/>
                              </a:rPr>
                            </m:ctrlPr>
                          </m:dPr>
                          <m:e>
                            <m:sSup>
                              <m:sSupPr>
                                <m:ctrlPr>
                                  <a:rPr lang="es-CL" sz="2800" i="1">
                                    <a:latin typeface="Cambria Math" panose="02040503050406030204" pitchFamily="18" charset="0"/>
                                  </a:rPr>
                                </m:ctrlPr>
                              </m:sSupPr>
                              <m:e>
                                <m:r>
                                  <a:rPr lang="en-US" sz="2800" i="1">
                                    <a:latin typeface="Cambria Math" panose="02040503050406030204" pitchFamily="18" charset="0"/>
                                  </a:rPr>
                                  <m:t>8</m:t>
                                </m:r>
                                <m:r>
                                  <a:rPr lang="es-ES_tradnl" sz="2800" i="1">
                                    <a:latin typeface="Cambria Math" panose="02040503050406030204" pitchFamily="18" charset="0"/>
                                  </a:rPr>
                                  <m:t>𝑥</m:t>
                                </m:r>
                              </m:e>
                              <m:sup>
                                <m:r>
                                  <a:rPr lang="en-US" sz="2800" i="1">
                                    <a:latin typeface="Cambria Math" panose="02040503050406030204" pitchFamily="18" charset="0"/>
                                  </a:rPr>
                                  <m:t>2</m:t>
                                </m:r>
                              </m:sup>
                            </m:sSup>
                            <m:r>
                              <a:rPr lang="en-US" sz="2800" i="1">
                                <a:latin typeface="Cambria Math" panose="02040503050406030204" pitchFamily="18" charset="0"/>
                              </a:rPr>
                              <m:t>+</m:t>
                            </m:r>
                            <m:r>
                              <a:rPr lang="es-ES_tradnl" sz="2800" i="1">
                                <a:latin typeface="Cambria Math" panose="02040503050406030204" pitchFamily="18" charset="0"/>
                              </a:rPr>
                              <m:t>𝑥</m:t>
                            </m:r>
                            <m:r>
                              <a:rPr lang="en-US" sz="2800" i="1">
                                <a:latin typeface="Cambria Math" panose="02040503050406030204" pitchFamily="18" charset="0"/>
                              </a:rPr>
                              <m:t>−5</m:t>
                            </m:r>
                          </m:e>
                        </m:d>
                        <m:r>
                          <a:rPr lang="es-ES_tradnl" sz="2800" i="1">
                            <a:latin typeface="Cambria Math" panose="02040503050406030204" pitchFamily="18" charset="0"/>
                          </a:rPr>
                          <m:t>𝑑𝑥</m:t>
                        </m:r>
                      </m:e>
                    </m:nary>
                  </m:oMath>
                </a14:m>
                <a:endParaRPr lang="es-CL" sz="2800" dirty="0"/>
              </a:p>
              <a:p>
                <a:endParaRPr lang="es-CL" dirty="0"/>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60039" y="449822"/>
                <a:ext cx="11178571" cy="3450613"/>
              </a:xfrm>
              <a:blipFill>
                <a:blip r:embed="rId2"/>
                <a:stretch>
                  <a:fillRect l="-872" t="-1060"/>
                </a:stretch>
              </a:blipFill>
            </p:spPr>
            <p:txBody>
              <a:bodyPr/>
              <a:lstStyle/>
              <a:p>
                <a:r>
                  <a:rPr lang="es-CL">
                    <a:noFill/>
                  </a:rPr>
                  <a:t> </a:t>
                </a:r>
              </a:p>
            </p:txBody>
          </p:sp>
        </mc:Fallback>
      </mc:AlternateContent>
    </p:spTree>
    <p:extLst>
      <p:ext uri="{BB962C8B-B14F-4D97-AF65-F5344CB8AC3E}">
        <p14:creationId xmlns:p14="http://schemas.microsoft.com/office/powerpoint/2010/main" val="399570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480029" y="484112"/>
                <a:ext cx="11224291" cy="4922278"/>
              </a:xfrm>
            </p:spPr>
            <p:txBody>
              <a:bodyPr>
                <a:normAutofit/>
              </a:bodyPr>
              <a:lstStyle/>
              <a:p>
                <a:r>
                  <a:rPr lang="es-CL" dirty="0"/>
                  <a:t>EJEMPLO</a:t>
                </a:r>
              </a:p>
              <a:p>
                <a:pPr lvl="0"/>
                <a14:m>
                  <m:oMath xmlns:m="http://schemas.openxmlformats.org/officeDocument/2006/math">
                    <m:r>
                      <a:rPr lang="es-CL" i="1">
                        <a:latin typeface="Cambria Math" panose="02040503050406030204" pitchFamily="18" charset="0"/>
                      </a:rPr>
                      <m:t>𝐹</m:t>
                    </m:r>
                    <m:r>
                      <a:rPr lang="es-CL" i="1">
                        <a:latin typeface="Cambria Math" panose="02040503050406030204" pitchFamily="18" charset="0"/>
                      </a:rPr>
                      <m:t>(</m:t>
                    </m:r>
                    <m:r>
                      <a:rPr lang="es-CL" i="1">
                        <a:latin typeface="Cambria Math" panose="02040503050406030204" pitchFamily="18" charset="0"/>
                      </a:rPr>
                      <m:t>𝑥</m:t>
                    </m:r>
                    <m:r>
                      <a:rPr lang="es-CL" i="1">
                        <a:latin typeface="Cambria Math" panose="02040503050406030204" pitchFamily="18" charset="0"/>
                      </a:rPr>
                      <m:t>) </m:t>
                    </m:r>
                  </m:oMath>
                </a14:m>
                <a:r>
                  <a:rPr lang="es-CL" dirty="0"/>
                  <a:t>= </a:t>
                </a:r>
                <a14:m>
                  <m:oMath xmlns:m="http://schemas.openxmlformats.org/officeDocument/2006/math">
                    <m:sSup>
                      <m:sSupPr>
                        <m:ctrlPr>
                          <a:rPr lang="es-CL" i="1">
                            <a:latin typeface="Cambria Math" panose="02040503050406030204" pitchFamily="18" charset="0"/>
                          </a:rPr>
                        </m:ctrlPr>
                      </m:sSupPr>
                      <m:e>
                        <m:r>
                          <a:rPr lang="es-CL" i="1">
                            <a:latin typeface="Cambria Math" panose="02040503050406030204" pitchFamily="18" charset="0"/>
                          </a:rPr>
                          <m:t>𝑥</m:t>
                        </m:r>
                      </m:e>
                      <m:sup>
                        <m:r>
                          <a:rPr lang="es-CL" i="1">
                            <a:latin typeface="Cambria Math" panose="02040503050406030204" pitchFamily="18" charset="0"/>
                          </a:rPr>
                          <m:t>3</m:t>
                        </m:r>
                      </m:sup>
                    </m:sSup>
                  </m:oMath>
                </a14:m>
                <a:r>
                  <a:rPr lang="es-CL" dirty="0"/>
                  <a:t>es una primitiva de </a:t>
                </a:r>
                <a14:m>
                  <m:oMath xmlns:m="http://schemas.openxmlformats.org/officeDocument/2006/math">
                    <m:r>
                      <a:rPr lang="es-CL" i="1">
                        <a:latin typeface="Cambria Math" panose="02040503050406030204" pitchFamily="18" charset="0"/>
                      </a:rPr>
                      <m:t>𝑓</m:t>
                    </m:r>
                    <m:d>
                      <m:dPr>
                        <m:ctrlPr>
                          <a:rPr lang="es-CL" i="1">
                            <a:latin typeface="Cambria Math" panose="02040503050406030204" pitchFamily="18" charset="0"/>
                          </a:rPr>
                        </m:ctrlPr>
                      </m:dPr>
                      <m:e>
                        <m:r>
                          <a:rPr lang="es-CL" i="1">
                            <a:latin typeface="Cambria Math" panose="02040503050406030204" pitchFamily="18" charset="0"/>
                          </a:rPr>
                          <m:t>𝑥</m:t>
                        </m:r>
                      </m:e>
                    </m:d>
                  </m:oMath>
                </a14:m>
                <a:r>
                  <a:rPr lang="es-CL" dirty="0"/>
                  <a:t>=  </a:t>
                </a:r>
                <a14:m>
                  <m:oMath xmlns:m="http://schemas.openxmlformats.org/officeDocument/2006/math">
                    <m:sSup>
                      <m:sSupPr>
                        <m:ctrlPr>
                          <a:rPr lang="es-CL" i="1">
                            <a:latin typeface="Cambria Math" panose="02040503050406030204" pitchFamily="18" charset="0"/>
                          </a:rPr>
                        </m:ctrlPr>
                      </m:sSupPr>
                      <m:e>
                        <m:r>
                          <a:rPr lang="es-CL" i="1">
                            <a:latin typeface="Cambria Math" panose="02040503050406030204" pitchFamily="18" charset="0"/>
                          </a:rPr>
                          <m:t>3</m:t>
                        </m:r>
                        <m:r>
                          <a:rPr lang="es-CL" i="1">
                            <a:latin typeface="Cambria Math" panose="02040503050406030204" pitchFamily="18" charset="0"/>
                          </a:rPr>
                          <m:t>𝑥</m:t>
                        </m:r>
                      </m:e>
                      <m:sup>
                        <m:r>
                          <a:rPr lang="es-CL" i="1">
                            <a:latin typeface="Cambria Math" panose="02040503050406030204" pitchFamily="18" charset="0"/>
                          </a:rPr>
                          <m:t>2</m:t>
                        </m:r>
                      </m:sup>
                    </m:sSup>
                  </m:oMath>
                </a14:m>
                <a:r>
                  <a:rPr lang="es-CL" dirty="0"/>
                  <a:t>,dado que </a:t>
                </a:r>
                <a14:m>
                  <m:oMath xmlns:m="http://schemas.openxmlformats.org/officeDocument/2006/math">
                    <m:r>
                      <a:rPr lang="es-CL" i="1">
                        <a:latin typeface="Cambria Math" panose="02040503050406030204" pitchFamily="18" charset="0"/>
                      </a:rPr>
                      <m:t>𝐹</m:t>
                    </m:r>
                    <m:r>
                      <a:rPr lang="es-CL" i="1">
                        <a:latin typeface="Cambria Math" panose="02040503050406030204" pitchFamily="18" charset="0"/>
                      </a:rPr>
                      <m:t>`</m:t>
                    </m:r>
                    <m:d>
                      <m:dPr>
                        <m:ctrlPr>
                          <a:rPr lang="es-CL" i="1">
                            <a:latin typeface="Cambria Math" panose="02040503050406030204" pitchFamily="18" charset="0"/>
                          </a:rPr>
                        </m:ctrlPr>
                      </m:dPr>
                      <m:e>
                        <m:r>
                          <a:rPr lang="es-CL" i="1">
                            <a:latin typeface="Cambria Math" panose="02040503050406030204" pitchFamily="18" charset="0"/>
                          </a:rPr>
                          <m:t>𝑥</m:t>
                        </m:r>
                      </m:e>
                    </m:d>
                  </m:oMath>
                </a14:m>
                <a:r>
                  <a:rPr lang="es-CL" dirty="0"/>
                  <a:t>= </a:t>
                </a:r>
                <a14:m>
                  <m:oMath xmlns:m="http://schemas.openxmlformats.org/officeDocument/2006/math">
                    <m:sSup>
                      <m:sSupPr>
                        <m:ctrlPr>
                          <a:rPr lang="es-CL" i="1">
                            <a:latin typeface="Cambria Math" panose="02040503050406030204" pitchFamily="18" charset="0"/>
                          </a:rPr>
                        </m:ctrlPr>
                      </m:sSupPr>
                      <m:e>
                        <m:r>
                          <a:rPr lang="es-CL" i="1">
                            <a:latin typeface="Cambria Math" panose="02040503050406030204" pitchFamily="18" charset="0"/>
                          </a:rPr>
                          <m:t>3</m:t>
                        </m:r>
                        <m:r>
                          <a:rPr lang="es-CL" i="1">
                            <a:latin typeface="Cambria Math" panose="02040503050406030204" pitchFamily="18" charset="0"/>
                          </a:rPr>
                          <m:t>𝑥</m:t>
                        </m:r>
                      </m:e>
                      <m:sup>
                        <m:r>
                          <a:rPr lang="es-CL" i="1">
                            <a:latin typeface="Cambria Math" panose="02040503050406030204" pitchFamily="18" charset="0"/>
                          </a:rPr>
                          <m:t>2</m:t>
                        </m:r>
                      </m:sup>
                    </m:sSup>
                  </m:oMath>
                </a14:m>
                <a:endParaRPr lang="es-CL" dirty="0"/>
              </a:p>
              <a:p>
                <a:pPr lvl="0"/>
                <a14:m>
                  <m:oMath xmlns:m="http://schemas.openxmlformats.org/officeDocument/2006/math">
                    <m:r>
                      <a:rPr lang="es-CL" i="1">
                        <a:latin typeface="Cambria Math" panose="02040503050406030204" pitchFamily="18" charset="0"/>
                      </a:rPr>
                      <m:t>𝐹</m:t>
                    </m:r>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m:t>
                    </m:r>
                    <m:r>
                      <a:rPr lang="es-CL" i="1">
                        <a:latin typeface="Cambria Math" panose="02040503050406030204" pitchFamily="18" charset="0"/>
                      </a:rPr>
                      <m:t>𝑠𝑒𝑛𝑥</m:t>
                    </m:r>
                    <m:r>
                      <a:rPr lang="es-CL" i="1">
                        <a:latin typeface="Cambria Math" panose="02040503050406030204" pitchFamily="18" charset="0"/>
                      </a:rPr>
                      <m:t>  , </m:t>
                    </m:r>
                    <m:r>
                      <a:rPr lang="es-CL" i="1">
                        <a:latin typeface="Cambria Math" panose="02040503050406030204" pitchFamily="18" charset="0"/>
                      </a:rPr>
                      <m:t>𝑒𝑠</m:t>
                    </m:r>
                    <m:r>
                      <a:rPr lang="es-CL" i="1">
                        <a:latin typeface="Cambria Math" panose="02040503050406030204" pitchFamily="18" charset="0"/>
                      </a:rPr>
                      <m:t> </m:t>
                    </m:r>
                    <m:r>
                      <a:rPr lang="es-CL" i="1">
                        <a:latin typeface="Cambria Math" panose="02040503050406030204" pitchFamily="18" charset="0"/>
                      </a:rPr>
                      <m:t>𝑢𝑛𝑎</m:t>
                    </m:r>
                    <m:r>
                      <a:rPr lang="es-CL" i="1">
                        <a:latin typeface="Cambria Math" panose="02040503050406030204" pitchFamily="18" charset="0"/>
                      </a:rPr>
                      <m:t> </m:t>
                    </m:r>
                    <m:r>
                      <a:rPr lang="es-CL" i="1">
                        <a:latin typeface="Cambria Math" panose="02040503050406030204" pitchFamily="18" charset="0"/>
                      </a:rPr>
                      <m:t>𝑝𝑟𝑖𝑚𝑖𝑡𝑖𝑣𝑎</m:t>
                    </m:r>
                    <m:r>
                      <a:rPr lang="es-CL" i="1">
                        <a:latin typeface="Cambria Math" panose="02040503050406030204" pitchFamily="18" charset="0"/>
                      </a:rPr>
                      <m:t> </m:t>
                    </m:r>
                    <m:r>
                      <a:rPr lang="es-CL" i="1">
                        <a:latin typeface="Cambria Math" panose="02040503050406030204" pitchFamily="18" charset="0"/>
                      </a:rPr>
                      <m:t>𝑑𝑒</m:t>
                    </m:r>
                    <m:r>
                      <a:rPr lang="es-CL" i="1">
                        <a:latin typeface="Cambria Math" panose="02040503050406030204" pitchFamily="18" charset="0"/>
                      </a:rPr>
                      <m:t>   </m:t>
                    </m:r>
                    <m:r>
                      <a:rPr lang="es-CL" i="1">
                        <a:latin typeface="Cambria Math" panose="02040503050406030204" pitchFamily="18" charset="0"/>
                      </a:rPr>
                      <m:t>𝑓</m:t>
                    </m:r>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m:t>
                    </m:r>
                    <m:r>
                      <a:rPr lang="es-CL" i="1">
                        <a:latin typeface="Cambria Math" panose="02040503050406030204" pitchFamily="18" charset="0"/>
                      </a:rPr>
                      <m:t>𝑐𝑜𝑠𝑥</m:t>
                    </m:r>
                    <m:r>
                      <a:rPr lang="es-CL" i="1">
                        <a:latin typeface="Cambria Math" panose="02040503050406030204" pitchFamily="18" charset="0"/>
                      </a:rPr>
                      <m:t>  , </m:t>
                    </m:r>
                    <m:r>
                      <a:rPr lang="es-CL" i="1">
                        <a:latin typeface="Cambria Math" panose="02040503050406030204" pitchFamily="18" charset="0"/>
                      </a:rPr>
                      <m:t>𝑝𝑢𝑒𝑠</m:t>
                    </m:r>
                    <m:r>
                      <a:rPr lang="es-CL" i="1">
                        <a:latin typeface="Cambria Math" panose="02040503050406030204" pitchFamily="18" charset="0"/>
                      </a:rPr>
                      <m:t> </m:t>
                    </m:r>
                    <m:r>
                      <a:rPr lang="es-CL" i="1">
                        <a:latin typeface="Cambria Math" panose="02040503050406030204" pitchFamily="18" charset="0"/>
                      </a:rPr>
                      <m:t>𝐹</m:t>
                    </m:r>
                    <m:r>
                      <a:rPr lang="es-CL" i="1">
                        <a:latin typeface="Cambria Math" panose="02040503050406030204" pitchFamily="18" charset="0"/>
                      </a:rPr>
                      <m:t>`</m:t>
                    </m:r>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m:t>
                    </m:r>
                    <m:r>
                      <a:rPr lang="es-CL" i="1">
                        <a:latin typeface="Cambria Math" panose="02040503050406030204" pitchFamily="18" charset="0"/>
                      </a:rPr>
                      <m:t>𝑐𝑜𝑠𝑥</m:t>
                    </m:r>
                  </m:oMath>
                </a14:m>
                <a:r>
                  <a:rPr lang="es-CL" dirty="0"/>
                  <a:t> </a:t>
                </a:r>
              </a:p>
              <a:p>
                <a:pPr lvl="0"/>
                <a14:m>
                  <m:oMath xmlns:m="http://schemas.openxmlformats.org/officeDocument/2006/math">
                    <m:nary>
                      <m:naryPr>
                        <m:limLoc m:val="undOvr"/>
                        <m:subHide m:val="on"/>
                        <m:supHide m:val="on"/>
                        <m:ctrlPr>
                          <a:rPr lang="es-CL" i="1" smtClean="0">
                            <a:latin typeface="Cambria Math" panose="02040503050406030204" pitchFamily="18" charset="0"/>
                          </a:rPr>
                        </m:ctrlPr>
                      </m:naryPr>
                      <m:sub/>
                      <m:sup/>
                      <m:e>
                        <m:sSup>
                          <m:sSupPr>
                            <m:ctrlPr>
                              <a:rPr lang="es-CL" i="1" smtClean="0">
                                <a:latin typeface="Cambria Math" panose="02040503050406030204" pitchFamily="18" charset="0"/>
                              </a:rPr>
                            </m:ctrlPr>
                          </m:sSupPr>
                          <m:e>
                            <m:r>
                              <a:rPr lang="es-CL" b="0" i="1" smtClean="0">
                                <a:latin typeface="Cambria Math" panose="02040503050406030204" pitchFamily="18" charset="0"/>
                              </a:rPr>
                              <m:t>3</m:t>
                            </m:r>
                            <m:r>
                              <a:rPr lang="es-CL" b="0" i="1" smtClean="0">
                                <a:latin typeface="Cambria Math" panose="02040503050406030204" pitchFamily="18" charset="0"/>
                              </a:rPr>
                              <m:t>𝑥</m:t>
                            </m:r>
                          </m:e>
                          <m:sup>
                            <m:r>
                              <a:rPr lang="es-CL" b="0" i="1" smtClean="0">
                                <a:latin typeface="Cambria Math" panose="02040503050406030204" pitchFamily="18" charset="0"/>
                              </a:rPr>
                              <m:t>2</m:t>
                            </m:r>
                          </m:sup>
                        </m:sSup>
                        <m:r>
                          <a:rPr lang="es-CL" b="0" i="1" smtClean="0">
                            <a:latin typeface="Cambria Math" panose="02040503050406030204" pitchFamily="18" charset="0"/>
                          </a:rPr>
                          <m:t>𝑑𝑥</m:t>
                        </m:r>
                      </m:e>
                    </m:nary>
                    <m:r>
                      <a:rPr lang="es-CL" b="0" i="1" smtClean="0">
                        <a:latin typeface="Cambria Math" panose="02040503050406030204" pitchFamily="18" charset="0"/>
                      </a:rPr>
                      <m:t>=</m:t>
                    </m:r>
                    <m:sSup>
                      <m:sSupPr>
                        <m:ctrlPr>
                          <a:rPr lang="es-CL" b="0" i="1" smtClean="0">
                            <a:latin typeface="Cambria Math" panose="02040503050406030204" pitchFamily="18" charset="0"/>
                          </a:rPr>
                        </m:ctrlPr>
                      </m:sSupPr>
                      <m:e>
                        <m:r>
                          <a:rPr lang="es-CL" b="0" i="1" smtClean="0">
                            <a:latin typeface="Cambria Math" panose="02040503050406030204" pitchFamily="18" charset="0"/>
                          </a:rPr>
                          <m:t>𝑥</m:t>
                        </m:r>
                      </m:e>
                      <m:sup>
                        <m:r>
                          <a:rPr lang="es-CL" b="0" i="1" smtClean="0">
                            <a:latin typeface="Cambria Math" panose="02040503050406030204" pitchFamily="18" charset="0"/>
                          </a:rPr>
                          <m:t>3</m:t>
                        </m:r>
                      </m:sup>
                    </m:sSup>
                    <m:r>
                      <a:rPr lang="es-CL" b="0" i="1" smtClean="0">
                        <a:latin typeface="Cambria Math" panose="02040503050406030204" pitchFamily="18" charset="0"/>
                      </a:rPr>
                      <m:t>+</m:t>
                    </m:r>
                    <m:r>
                      <a:rPr lang="es-CL" b="0" i="1" smtClean="0">
                        <a:latin typeface="Cambria Math" panose="02040503050406030204" pitchFamily="18" charset="0"/>
                      </a:rPr>
                      <m:t>𝐶</m:t>
                    </m:r>
                  </m:oMath>
                </a14:m>
                <a:endParaRPr lang="es-CL" dirty="0"/>
              </a:p>
              <a:p>
                <a:r>
                  <a:rPr lang="es-CL" dirty="0"/>
                  <a:t>En general: </a:t>
                </a:r>
              </a:p>
              <a:p>
                <a:r>
                  <a:rPr lang="es-CL" dirty="0"/>
                  <a:t>Si </a:t>
                </a:r>
                <a14:m>
                  <m:oMath xmlns:m="http://schemas.openxmlformats.org/officeDocument/2006/math">
                    <m:r>
                      <a:rPr lang="es-CL" i="1">
                        <a:latin typeface="Cambria Math" panose="02040503050406030204" pitchFamily="18" charset="0"/>
                      </a:rPr>
                      <m:t>𝐹</m:t>
                    </m:r>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𝑒𝑠</m:t>
                    </m:r>
                    <m:r>
                      <a:rPr lang="es-CL" i="1">
                        <a:latin typeface="Cambria Math" panose="02040503050406030204" pitchFamily="18" charset="0"/>
                      </a:rPr>
                      <m:t> </m:t>
                    </m:r>
                    <m:r>
                      <a:rPr lang="es-CL" i="1">
                        <a:latin typeface="Cambria Math" panose="02040503050406030204" pitchFamily="18" charset="0"/>
                      </a:rPr>
                      <m:t>𝑢𝑛𝑎</m:t>
                    </m:r>
                    <m:r>
                      <a:rPr lang="es-CL" i="1">
                        <a:latin typeface="Cambria Math" panose="02040503050406030204" pitchFamily="18" charset="0"/>
                      </a:rPr>
                      <m:t> </m:t>
                    </m:r>
                    <m:r>
                      <a:rPr lang="es-CL" i="1">
                        <a:latin typeface="Cambria Math" panose="02040503050406030204" pitchFamily="18" charset="0"/>
                      </a:rPr>
                      <m:t>𝑝𝑟𝑖𝑚𝑖𝑡𝑖𝑣𝑎</m:t>
                    </m:r>
                    <m:r>
                      <a:rPr lang="es-CL" i="1">
                        <a:latin typeface="Cambria Math" panose="02040503050406030204" pitchFamily="18" charset="0"/>
                      </a:rPr>
                      <m:t> </m:t>
                    </m:r>
                    <m:r>
                      <a:rPr lang="es-CL" i="1">
                        <a:latin typeface="Cambria Math" panose="02040503050406030204" pitchFamily="18" charset="0"/>
                      </a:rPr>
                      <m:t>𝑑𝑒</m:t>
                    </m:r>
                    <m:r>
                      <a:rPr lang="es-CL" i="1">
                        <a:latin typeface="Cambria Math" panose="02040503050406030204" pitchFamily="18" charset="0"/>
                      </a:rPr>
                      <m:t>  </m:t>
                    </m:r>
                    <m:r>
                      <a:rPr lang="es-CL" i="1">
                        <a:latin typeface="Cambria Math" panose="02040503050406030204" pitchFamily="18" charset="0"/>
                      </a:rPr>
                      <m:t>𝑓</m:t>
                    </m:r>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 </m:t>
                    </m:r>
                    <m:r>
                      <a:rPr lang="es-CL" i="1">
                        <a:latin typeface="Cambria Math" panose="02040503050406030204" pitchFamily="18" charset="0"/>
                      </a:rPr>
                      <m:t>𝑡𝑎𝑚𝑏𝑖𝑒𝑛</m:t>
                    </m:r>
                    <m:r>
                      <a:rPr lang="es-CL" i="1">
                        <a:latin typeface="Cambria Math" panose="02040503050406030204" pitchFamily="18" charset="0"/>
                      </a:rPr>
                      <m:t> </m:t>
                    </m:r>
                    <m:r>
                      <a:rPr lang="es-CL" i="1">
                        <a:latin typeface="Cambria Math" panose="02040503050406030204" pitchFamily="18" charset="0"/>
                      </a:rPr>
                      <m:t>𝑒𝑠</m:t>
                    </m:r>
                    <m:r>
                      <a:rPr lang="es-CL" i="1">
                        <a:latin typeface="Cambria Math" panose="02040503050406030204" pitchFamily="18" charset="0"/>
                      </a:rPr>
                      <m:t> </m:t>
                    </m:r>
                    <m:r>
                      <a:rPr lang="es-CL" i="1">
                        <a:latin typeface="Cambria Math" panose="02040503050406030204" pitchFamily="18" charset="0"/>
                      </a:rPr>
                      <m:t>𝐹</m:t>
                    </m:r>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m:t>
                    </m:r>
                    <m:r>
                      <a:rPr lang="es-CL" b="0" i="1" smtClean="0">
                        <a:latin typeface="Cambria Math" panose="02040503050406030204" pitchFamily="18" charset="0"/>
                      </a:rPr>
                      <m:t>𝐶</m:t>
                    </m:r>
                    <m:r>
                      <a:rPr lang="es-CL" i="1">
                        <a:latin typeface="Cambria Math" panose="02040503050406030204" pitchFamily="18" charset="0"/>
                      </a:rPr>
                      <m:t> , </m:t>
                    </m:r>
                    <m:r>
                      <a:rPr lang="es-CL" i="1">
                        <a:latin typeface="Cambria Math" panose="02040503050406030204" pitchFamily="18" charset="0"/>
                      </a:rPr>
                      <m:t>𝑠𝑖𝑒𝑛𝑑𝑜</m:t>
                    </m:r>
                    <m:r>
                      <a:rPr lang="es-CL" i="1">
                        <a:latin typeface="Cambria Math" panose="02040503050406030204" pitchFamily="18" charset="0"/>
                      </a:rPr>
                      <m:t> </m:t>
                    </m:r>
                    <m:r>
                      <a:rPr lang="es-CL" b="0" i="1" smtClean="0">
                        <a:latin typeface="Cambria Math" panose="02040503050406030204" pitchFamily="18" charset="0"/>
                      </a:rPr>
                      <m:t>𝐶</m:t>
                    </m:r>
                    <m:r>
                      <a:rPr lang="es-CL" i="1">
                        <a:latin typeface="Cambria Math" panose="02040503050406030204" pitchFamily="18" charset="0"/>
                      </a:rPr>
                      <m:t> </m:t>
                    </m:r>
                    <m:r>
                      <a:rPr lang="es-CL" i="1">
                        <a:latin typeface="Cambria Math" panose="02040503050406030204" pitchFamily="18" charset="0"/>
                      </a:rPr>
                      <m:t>𝑐𝑢𝑎𝑙𝑞𝑢𝑖𝑒𝑟</m:t>
                    </m:r>
                    <m:r>
                      <a:rPr lang="es-CL" i="1">
                        <a:latin typeface="Cambria Math" panose="02040503050406030204" pitchFamily="18" charset="0"/>
                      </a:rPr>
                      <m:t> </m:t>
                    </m:r>
                    <m:r>
                      <a:rPr lang="es-CL" i="1">
                        <a:latin typeface="Cambria Math" panose="02040503050406030204" pitchFamily="18" charset="0"/>
                      </a:rPr>
                      <m:t>𝑛𝑢𝑚𝑒𝑟𝑜</m:t>
                    </m:r>
                    <m:r>
                      <a:rPr lang="es-CL" i="1">
                        <a:latin typeface="Cambria Math" panose="02040503050406030204" pitchFamily="18" charset="0"/>
                      </a:rPr>
                      <m:t> </m:t>
                    </m:r>
                    <m:r>
                      <a:rPr lang="es-CL" i="1">
                        <a:latin typeface="Cambria Math" panose="02040503050406030204" pitchFamily="18" charset="0"/>
                      </a:rPr>
                      <m:t>𝑟𝑒𝑎𝑙</m:t>
                    </m:r>
                    <m:r>
                      <a:rPr lang="es-CL" i="1">
                        <a:latin typeface="Cambria Math" panose="02040503050406030204" pitchFamily="18" charset="0"/>
                      </a:rPr>
                      <m:t>.</m:t>
                    </m:r>
                  </m:oMath>
                </a14:m>
                <a:endParaRPr lang="es-CL" dirty="0"/>
              </a:p>
              <a:p>
                <a:r>
                  <a:rPr lang="es-CL" dirty="0"/>
                  <a:t>Así ocurre, pues que </a:t>
                </a:r>
                <a14:m>
                  <m:oMath xmlns:m="http://schemas.openxmlformats.org/officeDocument/2006/math">
                    <m:d>
                      <m:dPr>
                        <m:ctrlPr>
                          <a:rPr lang="es-CL" i="1">
                            <a:latin typeface="Cambria Math" panose="02040503050406030204" pitchFamily="18" charset="0"/>
                          </a:rPr>
                        </m:ctrlPr>
                      </m:dPr>
                      <m:e>
                        <m:r>
                          <a:rPr lang="es-CL" i="1">
                            <a:latin typeface="Cambria Math" panose="02040503050406030204" pitchFamily="18" charset="0"/>
                          </a:rPr>
                          <m:t>𝐹</m:t>
                        </m:r>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m:t>
                        </m:r>
                        <m:r>
                          <a:rPr lang="es-CL" i="1">
                            <a:latin typeface="Cambria Math" panose="02040503050406030204" pitchFamily="18" charset="0"/>
                          </a:rPr>
                          <m:t>𝑘</m:t>
                        </m:r>
                      </m:e>
                    </m:d>
                    <m:r>
                      <a:rPr lang="es-CL" i="1">
                        <a:latin typeface="Cambria Math" panose="02040503050406030204" pitchFamily="18" charset="0"/>
                      </a:rPr>
                      <m:t>`=</m:t>
                    </m:r>
                    <m:r>
                      <a:rPr lang="es-CL" i="1">
                        <a:latin typeface="Cambria Math" panose="02040503050406030204" pitchFamily="18" charset="0"/>
                      </a:rPr>
                      <m:t>𝐹</m:t>
                    </m:r>
                    <m:r>
                      <a:rPr lang="es-CL" i="1">
                        <a:latin typeface="Cambria Math" panose="02040503050406030204" pitchFamily="18" charset="0"/>
                      </a:rPr>
                      <m:t>`</m:t>
                    </m:r>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+0=</m:t>
                    </m:r>
                    <m:r>
                      <a:rPr lang="es-CL" i="1">
                        <a:latin typeface="Cambria Math" panose="02040503050406030204" pitchFamily="18" charset="0"/>
                      </a:rPr>
                      <m:t>𝑓</m:t>
                    </m:r>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 </m:t>
                    </m:r>
                  </m:oMath>
                </a14:m>
                <a:r>
                  <a:rPr lang="es-CL" dirty="0"/>
                  <a:t> por ejemplo, las funciones, son todas primitivas de la función </a:t>
                </a:r>
                <a14:m>
                  <m:oMath xmlns:m="http://schemas.openxmlformats.org/officeDocument/2006/math">
                    <m:sSup>
                      <m:sSupPr>
                        <m:ctrlPr>
                          <a:rPr lang="es-CL" i="1">
                            <a:latin typeface="Cambria Math" panose="02040503050406030204" pitchFamily="18" charset="0"/>
                          </a:rPr>
                        </m:ctrlPr>
                      </m:sSupPr>
                      <m:e>
                        <m:r>
                          <a:rPr lang="es-CL" i="1">
                            <a:latin typeface="Cambria Math" panose="02040503050406030204" pitchFamily="18" charset="0"/>
                          </a:rPr>
                          <m:t>3</m:t>
                        </m:r>
                        <m:r>
                          <a:rPr lang="es-CL" i="1">
                            <a:latin typeface="Cambria Math" panose="02040503050406030204" pitchFamily="18" charset="0"/>
                          </a:rPr>
                          <m:t>𝑥</m:t>
                        </m:r>
                      </m:e>
                      <m:sup>
                        <m:r>
                          <a:rPr lang="es-CL" i="1">
                            <a:latin typeface="Cambria Math" panose="02040503050406030204" pitchFamily="18" charset="0"/>
                          </a:rPr>
                          <m:t>2</m:t>
                        </m:r>
                      </m:sup>
                    </m:sSup>
                  </m:oMath>
                </a14:m>
                <a:r>
                  <a:rPr lang="es-CL" dirty="0"/>
                  <a:t>.</a:t>
                </a:r>
              </a:p>
              <a:p>
                <a:endParaRPr lang="es-CL" dirty="0"/>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480029" y="484112"/>
                <a:ext cx="11224291" cy="4922278"/>
              </a:xfrm>
              <a:blipFill>
                <a:blip r:embed="rId2"/>
                <a:stretch>
                  <a:fillRect l="-2173"/>
                </a:stretch>
              </a:blipFill>
            </p:spPr>
            <p:txBody>
              <a:bodyPr/>
              <a:lstStyle/>
              <a:p>
                <a:r>
                  <a:rPr lang="es-CL">
                    <a:noFill/>
                  </a:rPr>
                  <a:t> </a:t>
                </a:r>
              </a:p>
            </p:txBody>
          </p:sp>
        </mc:Fallback>
      </mc:AlternateContent>
    </p:spTree>
    <p:extLst>
      <p:ext uri="{BB962C8B-B14F-4D97-AF65-F5344CB8AC3E}">
        <p14:creationId xmlns:p14="http://schemas.microsoft.com/office/powerpoint/2010/main" val="2408265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CDE0F57-279A-43F8-B429-6CB042174FA5}"/>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xmlns="" id="{2E49DCE5-C97E-4C03-BDEE-57F57342A0E1}"/>
              </a:ext>
            </a:extLst>
          </p:cNvPr>
          <p:cNvSpPr>
            <a:spLocks noGrp="1"/>
          </p:cNvSpPr>
          <p:nvPr>
            <p:ph idx="1"/>
          </p:nvPr>
        </p:nvSpPr>
        <p:spPr/>
        <p:txBody>
          <a:bodyPr/>
          <a:lstStyle/>
          <a:p>
            <a:r>
              <a:rPr lang="es-MX" dirty="0"/>
              <a:t>Investiga algunas integrales , </a:t>
            </a:r>
            <a:endParaRPr lang="es-CL" dirty="0"/>
          </a:p>
        </p:txBody>
      </p:sp>
    </p:spTree>
    <p:extLst>
      <p:ext uri="{BB962C8B-B14F-4D97-AF65-F5344CB8AC3E}">
        <p14:creationId xmlns:p14="http://schemas.microsoft.com/office/powerpoint/2010/main" val="1913046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27926D2-C724-42CE-989D-587009CDE399}"/>
              </a:ext>
            </a:extLst>
          </p:cNvPr>
          <p:cNvSpPr>
            <a:spLocks noGrp="1"/>
          </p:cNvSpPr>
          <p:nvPr>
            <p:ph type="title"/>
          </p:nvPr>
        </p:nvSpPr>
        <p:spPr/>
        <p:txBody>
          <a:bodyPr/>
          <a:lstStyle/>
          <a:p>
            <a:endParaRPr lang="es-CL"/>
          </a:p>
        </p:txBody>
      </p:sp>
      <p:sp>
        <p:nvSpPr>
          <p:cNvPr id="7" name="Marcador de contenido 6">
            <a:extLst>
              <a:ext uri="{FF2B5EF4-FFF2-40B4-BE49-F238E27FC236}">
                <a16:creationId xmlns:a16="http://schemas.microsoft.com/office/drawing/2014/main" xmlns="" id="{FA2CE7D2-96BF-490F-AB71-C98829A43B04}"/>
              </a:ext>
            </a:extLst>
          </p:cNvPr>
          <p:cNvSpPr>
            <a:spLocks noGrp="1"/>
          </p:cNvSpPr>
          <p:nvPr>
            <p:ph idx="1"/>
          </p:nvPr>
        </p:nvSpPr>
        <p:spPr/>
        <p:txBody>
          <a:bodyPr/>
          <a:lstStyle/>
          <a:p>
            <a:r>
              <a:rPr lang="es-MX" dirty="0"/>
              <a:t>Hay más sobre este tema……</a:t>
            </a:r>
            <a:endParaRPr lang="es-CL" dirty="0"/>
          </a:p>
        </p:txBody>
      </p:sp>
    </p:spTree>
    <p:extLst>
      <p:ext uri="{BB962C8B-B14F-4D97-AF65-F5344CB8AC3E}">
        <p14:creationId xmlns:p14="http://schemas.microsoft.com/office/powerpoint/2010/main" val="1898691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CL" dirty="0"/>
          </a:p>
          <a:p>
            <a:endParaRPr lang="es-CL" dirty="0"/>
          </a:p>
          <a:p>
            <a:endParaRPr lang="es-CL" dirty="0"/>
          </a:p>
          <a:p>
            <a:pPr lvl="8"/>
            <a:r>
              <a:rPr lang="es-CL" dirty="0"/>
              <a:t>Montoya.- </a:t>
            </a:r>
          </a:p>
        </p:txBody>
      </p:sp>
      <p:pic>
        <p:nvPicPr>
          <p:cNvPr id="4" name="Imagen 3">
            <a:extLst>
              <a:ext uri="{FF2B5EF4-FFF2-40B4-BE49-F238E27FC236}">
                <a16:creationId xmlns:a16="http://schemas.microsoft.com/office/drawing/2014/main" xmlns="" id="{F42D328D-0AA5-4817-8DBB-52CA44B7C166}"/>
              </a:ext>
            </a:extLst>
          </p:cNvPr>
          <p:cNvPicPr>
            <a:picLocks noChangeAspect="1"/>
          </p:cNvPicPr>
          <p:nvPr/>
        </p:nvPicPr>
        <p:blipFill>
          <a:blip r:embed="rId2"/>
          <a:stretch>
            <a:fillRect/>
          </a:stretch>
        </p:blipFill>
        <p:spPr>
          <a:xfrm>
            <a:off x="10740421" y="4656307"/>
            <a:ext cx="1085850" cy="1066800"/>
          </a:xfrm>
          <a:prstGeom prst="rect">
            <a:avLst/>
          </a:prstGeom>
        </p:spPr>
      </p:pic>
    </p:spTree>
    <p:extLst>
      <p:ext uri="{BB962C8B-B14F-4D97-AF65-F5344CB8AC3E}">
        <p14:creationId xmlns:p14="http://schemas.microsoft.com/office/powerpoint/2010/main" val="223963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354299" y="404102"/>
                <a:ext cx="11327161" cy="5139448"/>
              </a:xfrm>
            </p:spPr>
            <p:txBody>
              <a:bodyPr>
                <a:normAutofit/>
              </a:bodyPr>
              <a:lstStyle/>
              <a:p>
                <a:r>
                  <a:rPr lang="es-CL" b="1" dirty="0"/>
                  <a:t>Integral indefinida.</a:t>
                </a:r>
                <a:endParaRPr lang="es-CL" dirty="0"/>
              </a:p>
              <a:p>
                <a:r>
                  <a:rPr lang="es-CL" dirty="0"/>
                  <a:t> </a:t>
                </a:r>
              </a:p>
              <a:p>
                <a:r>
                  <a:rPr lang="es-CL" dirty="0"/>
                  <a:t>Según acabamos de ver, una función</a:t>
                </a:r>
                <a14:m>
                  <m:oMath xmlns:m="http://schemas.openxmlformats.org/officeDocument/2006/math">
                    <m:r>
                      <a:rPr lang="es-CL" i="1">
                        <a:latin typeface="Cambria Math" panose="02040503050406030204" pitchFamily="18" charset="0"/>
                      </a:rPr>
                      <m:t> </m:t>
                    </m:r>
                    <m:r>
                      <a:rPr lang="es-CL" i="1">
                        <a:latin typeface="Cambria Math" panose="02040503050406030204" pitchFamily="18" charset="0"/>
                      </a:rPr>
                      <m:t>𝑓</m:t>
                    </m:r>
                    <m:d>
                      <m:dPr>
                        <m:ctrlPr>
                          <a:rPr lang="es-CL" i="1">
                            <a:latin typeface="Cambria Math" panose="02040503050406030204" pitchFamily="18" charset="0"/>
                          </a:rPr>
                        </m:ctrlPr>
                      </m:dPr>
                      <m:e>
                        <m:r>
                          <a:rPr lang="es-CL" i="1">
                            <a:latin typeface="Cambria Math" panose="02040503050406030204" pitchFamily="18" charset="0"/>
                          </a:rPr>
                          <m:t>𝑥</m:t>
                        </m:r>
                      </m:e>
                    </m:d>
                  </m:oMath>
                </a14:m>
                <a:r>
                  <a:rPr lang="es-CL" dirty="0"/>
                  <a:t>  puede tener infinitas primitivas que se diferencian unas de otras en una constante.</a:t>
                </a:r>
              </a:p>
              <a:p>
                <a:r>
                  <a:rPr lang="es-CL" dirty="0"/>
                  <a:t>El conjunto de todas las primitivas de </a:t>
                </a:r>
                <a14:m>
                  <m:oMath xmlns:m="http://schemas.openxmlformats.org/officeDocument/2006/math">
                    <m:r>
                      <a:rPr lang="es-CL" i="1">
                        <a:latin typeface="Cambria Math" panose="02040503050406030204" pitchFamily="18" charset="0"/>
                      </a:rPr>
                      <m:t>𝑓</m:t>
                    </m:r>
                    <m:d>
                      <m:dPr>
                        <m:ctrlPr>
                          <a:rPr lang="es-CL" i="1">
                            <a:latin typeface="Cambria Math" panose="02040503050406030204" pitchFamily="18" charset="0"/>
                          </a:rPr>
                        </m:ctrlPr>
                      </m:dPr>
                      <m:e>
                        <m:r>
                          <a:rPr lang="es-CL" i="1">
                            <a:latin typeface="Cambria Math" panose="02040503050406030204" pitchFamily="18" charset="0"/>
                          </a:rPr>
                          <m:t>𝑥</m:t>
                        </m:r>
                      </m:e>
                    </m:d>
                  </m:oMath>
                </a14:m>
                <a:r>
                  <a:rPr lang="es-CL" dirty="0"/>
                  <a:t> se llama integral indefinida de </a:t>
                </a:r>
                <a14:m>
                  <m:oMath xmlns:m="http://schemas.openxmlformats.org/officeDocument/2006/math">
                    <m:r>
                      <a:rPr lang="es-CL" i="1">
                        <a:latin typeface="Cambria Math" panose="02040503050406030204" pitchFamily="18" charset="0"/>
                      </a:rPr>
                      <m:t>𝑓</m:t>
                    </m:r>
                    <m:d>
                      <m:dPr>
                        <m:ctrlPr>
                          <a:rPr lang="es-CL" i="1">
                            <a:latin typeface="Cambria Math" panose="02040503050406030204" pitchFamily="18" charset="0"/>
                          </a:rPr>
                        </m:ctrlPr>
                      </m:dPr>
                      <m:e>
                        <m:r>
                          <a:rPr lang="es-CL" i="1">
                            <a:latin typeface="Cambria Math" panose="02040503050406030204" pitchFamily="18" charset="0"/>
                          </a:rPr>
                          <m:t>𝑥</m:t>
                        </m:r>
                      </m:e>
                    </m:d>
                  </m:oMath>
                </a14:m>
                <a:r>
                  <a:rPr lang="es-CL" dirty="0"/>
                  <a:t>.</a:t>
                </a:r>
              </a:p>
              <a:p>
                <a:r>
                  <a:rPr lang="es-CL" dirty="0"/>
                  <a:t>Se representa por    </a:t>
                </a:r>
                <a14:m>
                  <m:oMath xmlns:m="http://schemas.openxmlformats.org/officeDocument/2006/math">
                    <m:nary>
                      <m:naryPr>
                        <m:limLoc m:val="undOvr"/>
                        <m:subHide m:val="on"/>
                        <m:supHide m:val="on"/>
                        <m:ctrlPr>
                          <a:rPr lang="es-CL" i="1">
                            <a:latin typeface="Cambria Math" panose="02040503050406030204" pitchFamily="18" charset="0"/>
                          </a:rPr>
                        </m:ctrlPr>
                      </m:naryPr>
                      <m:sub/>
                      <m:sup/>
                      <m:e>
                        <m:r>
                          <a:rPr lang="es-CL" i="1">
                            <a:latin typeface="Cambria Math" panose="02040503050406030204" pitchFamily="18" charset="0"/>
                          </a:rPr>
                          <m:t>𝑓</m:t>
                        </m:r>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𝑑𝑥</m:t>
                        </m:r>
                      </m:e>
                    </m:nary>
                  </m:oMath>
                </a14:m>
                <a:endParaRPr lang="es-CL" dirty="0"/>
              </a:p>
              <a:p>
                <a:r>
                  <a:rPr lang="es-CL" dirty="0"/>
                  <a:t>Por tanto, </a:t>
                </a:r>
                <a14:m>
                  <m:oMath xmlns:m="http://schemas.openxmlformats.org/officeDocument/2006/math">
                    <m:r>
                      <a:rPr lang="es-CL" i="1">
                        <a:latin typeface="Cambria Math" panose="02040503050406030204" pitchFamily="18" charset="0"/>
                      </a:rPr>
                      <m:t>𝐹</m:t>
                    </m:r>
                    <m:d>
                      <m:dPr>
                        <m:ctrlPr>
                          <a:rPr lang="es-CL" i="1">
                            <a:latin typeface="Cambria Math" panose="02040503050406030204" pitchFamily="18" charset="0"/>
                          </a:rPr>
                        </m:ctrlPr>
                      </m:dPr>
                      <m:e>
                        <m:r>
                          <a:rPr lang="es-CL" i="1">
                            <a:latin typeface="Cambria Math" panose="02040503050406030204" pitchFamily="18" charset="0"/>
                          </a:rPr>
                          <m:t>𝑥</m:t>
                        </m:r>
                      </m:e>
                    </m:d>
                  </m:oMath>
                </a14:m>
                <a:r>
                  <a:rPr lang="es-CL" dirty="0"/>
                  <a:t> es primitiva de</a:t>
                </a:r>
                <a14:m>
                  <m:oMath xmlns:m="http://schemas.openxmlformats.org/officeDocument/2006/math">
                    <m:r>
                      <a:rPr lang="es-CL" i="1">
                        <a:latin typeface="Cambria Math" panose="02040503050406030204" pitchFamily="18" charset="0"/>
                      </a:rPr>
                      <m:t> </m:t>
                    </m:r>
                    <m:r>
                      <a:rPr lang="es-CL" i="1">
                        <a:latin typeface="Cambria Math" panose="02040503050406030204" pitchFamily="18" charset="0"/>
                      </a:rPr>
                      <m:t>𝑓</m:t>
                    </m:r>
                    <m:d>
                      <m:dPr>
                        <m:ctrlPr>
                          <a:rPr lang="es-CL" i="1">
                            <a:latin typeface="Cambria Math" panose="02040503050406030204" pitchFamily="18" charset="0"/>
                          </a:rPr>
                        </m:ctrlPr>
                      </m:dPr>
                      <m:e>
                        <m:r>
                          <a:rPr lang="es-CL" i="1">
                            <a:latin typeface="Cambria Math" panose="02040503050406030204" pitchFamily="18" charset="0"/>
                          </a:rPr>
                          <m:t>𝑥</m:t>
                        </m:r>
                      </m:e>
                    </m:d>
                  </m:oMath>
                </a14:m>
                <a:r>
                  <a:rPr lang="es-CL" dirty="0"/>
                  <a:t> , se tiene que:</a:t>
                </a:r>
              </a:p>
              <a:p>
                <a14:m>
                  <m:oMath xmlns:m="http://schemas.openxmlformats.org/officeDocument/2006/math">
                    <m:nary>
                      <m:naryPr>
                        <m:limLoc m:val="undOvr"/>
                        <m:subHide m:val="on"/>
                        <m:supHide m:val="on"/>
                        <m:ctrlPr>
                          <a:rPr lang="es-CL" i="1">
                            <a:latin typeface="Cambria Math" panose="02040503050406030204" pitchFamily="18" charset="0"/>
                          </a:rPr>
                        </m:ctrlPr>
                      </m:naryPr>
                      <m:sub/>
                      <m:sup/>
                      <m:e>
                        <m:r>
                          <a:rPr lang="es-CL" i="1">
                            <a:latin typeface="Cambria Math" panose="02040503050406030204" pitchFamily="18" charset="0"/>
                          </a:rPr>
                          <m:t>𝑓</m:t>
                        </m:r>
                        <m:r>
                          <a:rPr lang="es-CL" i="1">
                            <a:latin typeface="Cambria Math" panose="02040503050406030204" pitchFamily="18" charset="0"/>
                          </a:rPr>
                          <m:t>`</m:t>
                        </m:r>
                        <m:d>
                          <m:dPr>
                            <m:ctrlPr>
                              <a:rPr lang="es-CL" i="1">
                                <a:latin typeface="Cambria Math" panose="02040503050406030204" pitchFamily="18" charset="0"/>
                              </a:rPr>
                            </m:ctrlPr>
                          </m:dPr>
                          <m:e>
                            <m:r>
                              <a:rPr lang="es-CL" i="1">
                                <a:latin typeface="Cambria Math" panose="02040503050406030204" pitchFamily="18" charset="0"/>
                              </a:rPr>
                              <m:t>𝑥</m:t>
                            </m:r>
                          </m:e>
                        </m:d>
                        <m:r>
                          <a:rPr lang="es-CL" i="1">
                            <a:latin typeface="Cambria Math" panose="02040503050406030204" pitchFamily="18" charset="0"/>
                          </a:rPr>
                          <m:t>𝑑𝑥</m:t>
                        </m:r>
                        <m:r>
                          <a:rPr lang="es-CL" i="1">
                            <a:latin typeface="Cambria Math" panose="02040503050406030204" pitchFamily="18" charset="0"/>
                          </a:rPr>
                          <m:t>=</m:t>
                        </m:r>
                        <m:r>
                          <a:rPr lang="es-CL" i="1">
                            <a:latin typeface="Cambria Math" panose="02040503050406030204" pitchFamily="18" charset="0"/>
                          </a:rPr>
                          <m:t>𝐹</m:t>
                        </m:r>
                        <m:r>
                          <a:rPr lang="es-CL" i="1">
                            <a:latin typeface="Cambria Math" panose="02040503050406030204" pitchFamily="18" charset="0"/>
                          </a:rPr>
                          <m:t>(</m:t>
                        </m:r>
                        <m:r>
                          <a:rPr lang="es-CL" i="1">
                            <a:latin typeface="Cambria Math" panose="02040503050406030204" pitchFamily="18" charset="0"/>
                          </a:rPr>
                          <m:t>𝑥</m:t>
                        </m:r>
                        <m:r>
                          <a:rPr lang="es-CL" i="1">
                            <a:latin typeface="Cambria Math" panose="02040503050406030204" pitchFamily="18" charset="0"/>
                          </a:rPr>
                          <m:t>)+</m:t>
                        </m:r>
                        <m:r>
                          <a:rPr lang="es-CL" b="0" i="1" smtClean="0">
                            <a:latin typeface="Cambria Math" panose="02040503050406030204" pitchFamily="18" charset="0"/>
                          </a:rPr>
                          <m:t>𝐶</m:t>
                        </m:r>
                      </m:e>
                    </m:nary>
                  </m:oMath>
                </a14:m>
                <a:endParaRPr lang="es-CL" dirty="0"/>
              </a:p>
              <a:p>
                <a:r>
                  <a:rPr lang="es-CL" dirty="0"/>
                  <a:t>Donde C llamada constante de integración.</a:t>
                </a:r>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354299" y="404102"/>
                <a:ext cx="11327161" cy="5139448"/>
              </a:xfrm>
              <a:blipFill>
                <a:blip r:embed="rId2"/>
                <a:stretch>
                  <a:fillRect l="-2099" r="-861"/>
                </a:stretch>
              </a:blipFill>
            </p:spPr>
            <p:txBody>
              <a:bodyPr/>
              <a:lstStyle/>
              <a:p>
                <a:r>
                  <a:rPr lang="es-CL">
                    <a:noFill/>
                  </a:rPr>
                  <a:t> </a:t>
                </a:r>
              </a:p>
            </p:txBody>
          </p:sp>
        </mc:Fallback>
      </mc:AlternateContent>
    </p:spTree>
    <p:extLst>
      <p:ext uri="{BB962C8B-B14F-4D97-AF65-F5344CB8AC3E}">
        <p14:creationId xmlns:p14="http://schemas.microsoft.com/office/powerpoint/2010/main" val="141169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434309" y="266942"/>
                <a:ext cx="11212861" cy="5402338"/>
              </a:xfrm>
            </p:spPr>
            <p:txBody>
              <a:bodyPr>
                <a:normAutofit/>
              </a:bodyPr>
              <a:lstStyle/>
              <a:p>
                <a:r>
                  <a:rPr lang="es-CL" dirty="0"/>
                  <a:t>EJEMPLOS</a:t>
                </a:r>
              </a:p>
              <a:p>
                <a:pPr lvl="0"/>
                <a14:m>
                  <m:oMath xmlns:m="http://schemas.openxmlformats.org/officeDocument/2006/math">
                    <m:nary>
                      <m:naryPr>
                        <m:limLoc m:val="undOvr"/>
                        <m:subHide m:val="on"/>
                        <m:supHide m:val="on"/>
                        <m:ctrlPr>
                          <a:rPr lang="es-CL" i="1">
                            <a:latin typeface="Cambria Math" panose="02040503050406030204" pitchFamily="18" charset="0"/>
                          </a:rPr>
                        </m:ctrlPr>
                      </m:naryPr>
                      <m:sub/>
                      <m:sup/>
                      <m:e>
                        <m:sSup>
                          <m:sSupPr>
                            <m:ctrlPr>
                              <a:rPr lang="es-CL" i="1">
                                <a:latin typeface="Cambria Math" panose="02040503050406030204" pitchFamily="18" charset="0"/>
                              </a:rPr>
                            </m:ctrlPr>
                          </m:sSupPr>
                          <m:e>
                            <m:r>
                              <a:rPr lang="es-CL" i="1">
                                <a:latin typeface="Cambria Math" panose="02040503050406030204" pitchFamily="18" charset="0"/>
                              </a:rPr>
                              <m:t>4</m:t>
                            </m:r>
                            <m:r>
                              <a:rPr lang="es-CL" i="1">
                                <a:latin typeface="Cambria Math" panose="02040503050406030204" pitchFamily="18" charset="0"/>
                              </a:rPr>
                              <m:t>𝑥</m:t>
                            </m:r>
                          </m:e>
                          <m:sup>
                            <m:r>
                              <a:rPr lang="es-CL" i="1">
                                <a:latin typeface="Cambria Math" panose="02040503050406030204" pitchFamily="18" charset="0"/>
                              </a:rPr>
                              <m:t>2</m:t>
                            </m:r>
                          </m:sup>
                        </m:sSup>
                        <m:r>
                          <a:rPr lang="es-CL" i="1">
                            <a:latin typeface="Cambria Math" panose="02040503050406030204" pitchFamily="18" charset="0"/>
                          </a:rPr>
                          <m:t>𝑑𝑥</m:t>
                        </m:r>
                        <m:r>
                          <a:rPr lang="es-CL" i="1">
                            <a:latin typeface="Cambria Math" panose="02040503050406030204" pitchFamily="18" charset="0"/>
                          </a:rPr>
                          <m:t>=</m:t>
                        </m:r>
                        <m:sSup>
                          <m:sSupPr>
                            <m:ctrlPr>
                              <a:rPr lang="es-CL" i="1">
                                <a:latin typeface="Cambria Math" panose="02040503050406030204" pitchFamily="18" charset="0"/>
                              </a:rPr>
                            </m:ctrlPr>
                          </m:sSupPr>
                          <m:e>
                            <m:f>
                              <m:fPr>
                                <m:ctrlPr>
                                  <a:rPr lang="es-CL" i="1">
                                    <a:latin typeface="Cambria Math" panose="02040503050406030204" pitchFamily="18" charset="0"/>
                                  </a:rPr>
                                </m:ctrlPr>
                              </m:fPr>
                              <m:num>
                                <m:r>
                                  <a:rPr lang="es-CL" i="1">
                                    <a:latin typeface="Cambria Math" panose="02040503050406030204" pitchFamily="18" charset="0"/>
                                  </a:rPr>
                                  <m:t>4</m:t>
                                </m:r>
                              </m:num>
                              <m:den>
                                <m:r>
                                  <a:rPr lang="es-CL" i="1">
                                    <a:latin typeface="Cambria Math" panose="02040503050406030204" pitchFamily="18" charset="0"/>
                                  </a:rPr>
                                  <m:t>3</m:t>
                                </m:r>
                              </m:den>
                            </m:f>
                            <m:r>
                              <a:rPr lang="es-CL" i="1">
                                <a:latin typeface="Cambria Math" panose="02040503050406030204" pitchFamily="18" charset="0"/>
                              </a:rPr>
                              <m:t>𝑥</m:t>
                            </m:r>
                          </m:e>
                          <m:sup>
                            <m:r>
                              <a:rPr lang="es-CL" i="1">
                                <a:latin typeface="Cambria Math" panose="02040503050406030204" pitchFamily="18" charset="0"/>
                              </a:rPr>
                              <m:t>3</m:t>
                            </m:r>
                          </m:sup>
                        </m:sSup>
                        <m:r>
                          <a:rPr lang="es-CL" i="1">
                            <a:latin typeface="Cambria Math" panose="02040503050406030204" pitchFamily="18" charset="0"/>
                          </a:rPr>
                          <m:t>+</m:t>
                        </m:r>
                        <m:r>
                          <a:rPr lang="es-CL" i="1">
                            <a:latin typeface="Cambria Math" panose="02040503050406030204" pitchFamily="18" charset="0"/>
                          </a:rPr>
                          <m:t>𝑘</m:t>
                        </m:r>
                      </m:e>
                    </m:nary>
                  </m:oMath>
                </a14:m>
                <a:endParaRPr lang="es-CL" dirty="0"/>
              </a:p>
              <a:p>
                <a:pPr lvl="0"/>
                <a:r>
                  <a:rPr lang="es-CL" dirty="0"/>
                  <a:t>     </a:t>
                </a:r>
                <a14:m>
                  <m:oMath xmlns:m="http://schemas.openxmlformats.org/officeDocument/2006/math">
                    <m:nary>
                      <m:naryPr>
                        <m:limLoc m:val="undOvr"/>
                        <m:subHide m:val="on"/>
                        <m:supHide m:val="on"/>
                        <m:ctrlPr>
                          <a:rPr lang="es-CL" i="1">
                            <a:latin typeface="Cambria Math" panose="02040503050406030204" pitchFamily="18" charset="0"/>
                          </a:rPr>
                        </m:ctrlPr>
                      </m:naryPr>
                      <m:sub/>
                      <m:sup/>
                      <m:e>
                        <m:r>
                          <a:rPr lang="es-CL" i="1">
                            <a:latin typeface="Cambria Math" panose="02040503050406030204" pitchFamily="18" charset="0"/>
                          </a:rPr>
                          <m:t>𝑐𝑜𝑠𝑥</m:t>
                        </m:r>
                        <m:r>
                          <a:rPr lang="es-CL" i="1">
                            <a:latin typeface="Cambria Math" panose="02040503050406030204" pitchFamily="18" charset="0"/>
                          </a:rPr>
                          <m:t> </m:t>
                        </m:r>
                        <m:r>
                          <a:rPr lang="es-CL" i="1">
                            <a:latin typeface="Cambria Math" panose="02040503050406030204" pitchFamily="18" charset="0"/>
                          </a:rPr>
                          <m:t>𝑑𝑥</m:t>
                        </m:r>
                        <m:r>
                          <a:rPr lang="es-CL" i="1">
                            <a:latin typeface="Cambria Math" panose="02040503050406030204" pitchFamily="18" charset="0"/>
                          </a:rPr>
                          <m:t>=</m:t>
                        </m:r>
                        <m:r>
                          <a:rPr lang="es-CL" i="1">
                            <a:latin typeface="Cambria Math" panose="02040503050406030204" pitchFamily="18" charset="0"/>
                          </a:rPr>
                          <m:t>𝑠𝑒𝑛𝑥</m:t>
                        </m:r>
                        <m:r>
                          <a:rPr lang="es-CL" i="1">
                            <a:latin typeface="Cambria Math" panose="02040503050406030204" pitchFamily="18" charset="0"/>
                          </a:rPr>
                          <m:t> +</m:t>
                        </m:r>
                        <m:r>
                          <a:rPr lang="es-CL" i="1">
                            <a:latin typeface="Cambria Math" panose="02040503050406030204" pitchFamily="18" charset="0"/>
                          </a:rPr>
                          <m:t>𝑘</m:t>
                        </m:r>
                      </m:e>
                    </m:nary>
                  </m:oMath>
                </a14:m>
                <a:endParaRPr lang="es-CL" dirty="0"/>
              </a:p>
              <a:p>
                <a:r>
                  <a:rPr lang="es-CL" dirty="0"/>
                  <a:t>        El cálculo de primitivas, parece ser un simple juego de ingenio (a ver si eres capaz de averiguar una  función cuya derivada sea la propia primitiva  ) es un ejercicio de importancia capital por las múltiples aplicaciones  que presenta. Vamos ahora a dar unas reglas que nos permiten obtener, con cierta soltura, la  integral indefinida de algunas funciones.</a:t>
                </a:r>
              </a:p>
              <a:p>
                <a:endParaRPr lang="es-CL" dirty="0"/>
              </a:p>
              <a:p>
                <a14:m>
                  <m:oMath xmlns:m="http://schemas.openxmlformats.org/officeDocument/2006/math">
                    <m:nary>
                      <m:naryPr>
                        <m:limLoc m:val="undOvr"/>
                        <m:subHide m:val="on"/>
                        <m:supHide m:val="on"/>
                        <m:ctrlPr>
                          <a:rPr lang="es-CL" i="1" smtClean="0">
                            <a:latin typeface="Cambria Math" panose="02040503050406030204" pitchFamily="18" charset="0"/>
                          </a:rPr>
                        </m:ctrlPr>
                      </m:naryPr>
                      <m:sub/>
                      <m:sup/>
                      <m:e>
                        <m:sSup>
                          <m:sSupPr>
                            <m:ctrlPr>
                              <a:rPr lang="es-CL" i="1" smtClean="0">
                                <a:latin typeface="Cambria Math" panose="02040503050406030204" pitchFamily="18" charset="0"/>
                              </a:rPr>
                            </m:ctrlPr>
                          </m:sSupPr>
                          <m:e>
                            <m:r>
                              <a:rPr lang="es-CL" b="0" i="1" smtClean="0">
                                <a:latin typeface="Cambria Math" panose="02040503050406030204" pitchFamily="18" charset="0"/>
                              </a:rPr>
                              <m:t>𝑒</m:t>
                            </m:r>
                          </m:e>
                          <m:sup>
                            <m:r>
                              <a:rPr lang="es-CL" b="0" i="1" smtClean="0">
                                <a:latin typeface="Cambria Math" panose="02040503050406030204" pitchFamily="18" charset="0"/>
                              </a:rPr>
                              <m:t>𝑥</m:t>
                            </m:r>
                          </m:sup>
                        </m:sSup>
                        <m:r>
                          <a:rPr lang="es-CL" b="0" i="1" smtClean="0">
                            <a:latin typeface="Cambria Math" panose="02040503050406030204" pitchFamily="18" charset="0"/>
                          </a:rPr>
                          <m:t>𝑑𝑥</m:t>
                        </m:r>
                      </m:e>
                    </m:nary>
                    <m:r>
                      <a:rPr lang="es-CL" b="0" i="1" smtClean="0">
                        <a:latin typeface="Cambria Math" panose="02040503050406030204" pitchFamily="18" charset="0"/>
                      </a:rPr>
                      <m:t>=</m:t>
                    </m:r>
                    <m:sSup>
                      <m:sSupPr>
                        <m:ctrlPr>
                          <a:rPr lang="es-CL" b="0" i="1" smtClean="0">
                            <a:latin typeface="Cambria Math" panose="02040503050406030204" pitchFamily="18" charset="0"/>
                          </a:rPr>
                        </m:ctrlPr>
                      </m:sSupPr>
                      <m:e>
                        <m:r>
                          <a:rPr lang="es-CL" b="0" i="1" smtClean="0">
                            <a:latin typeface="Cambria Math" panose="02040503050406030204" pitchFamily="18" charset="0"/>
                          </a:rPr>
                          <m:t>𝑒</m:t>
                        </m:r>
                      </m:e>
                      <m:sup>
                        <m:r>
                          <a:rPr lang="es-CL" b="0" i="1" smtClean="0">
                            <a:latin typeface="Cambria Math" panose="02040503050406030204" pitchFamily="18" charset="0"/>
                          </a:rPr>
                          <m:t>𝑥</m:t>
                        </m:r>
                      </m:sup>
                    </m:sSup>
                    <m:r>
                      <a:rPr lang="es-CL" b="0" i="1" smtClean="0">
                        <a:latin typeface="Cambria Math" panose="02040503050406030204" pitchFamily="18" charset="0"/>
                      </a:rPr>
                      <m:t>+</m:t>
                    </m:r>
                    <m:r>
                      <a:rPr lang="es-CL" b="0" i="1" smtClean="0">
                        <a:latin typeface="Cambria Math" panose="02040503050406030204" pitchFamily="18" charset="0"/>
                      </a:rPr>
                      <m:t>𝐶</m:t>
                    </m:r>
                  </m:oMath>
                </a14:m>
                <a:endParaRPr lang="es-CL" dirty="0"/>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434309" y="266942"/>
                <a:ext cx="11212861" cy="5402338"/>
              </a:xfrm>
              <a:blipFill>
                <a:blip r:embed="rId2"/>
                <a:stretch>
                  <a:fillRect l="-2120" t="-339" r="-1685"/>
                </a:stretch>
              </a:blipFill>
            </p:spPr>
            <p:txBody>
              <a:bodyPr/>
              <a:lstStyle/>
              <a:p>
                <a:r>
                  <a:rPr lang="es-CL">
                    <a:noFill/>
                  </a:rPr>
                  <a:t> </a:t>
                </a:r>
              </a:p>
            </p:txBody>
          </p:sp>
        </mc:Fallback>
      </mc:AlternateContent>
    </p:spTree>
    <p:extLst>
      <p:ext uri="{BB962C8B-B14F-4D97-AF65-F5344CB8AC3E}">
        <p14:creationId xmlns:p14="http://schemas.microsoft.com/office/powerpoint/2010/main" val="3439930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71469" y="872732"/>
                <a:ext cx="11384311" cy="5070868"/>
              </a:xfrm>
            </p:spPr>
            <p:txBody>
              <a:bodyPr/>
              <a:lstStyle/>
              <a:p>
                <a:r>
                  <a:rPr lang="es-CL" b="1" dirty="0"/>
                  <a:t>INTEGRALES INMEDIATAS</a:t>
                </a:r>
                <a:endParaRPr lang="es-CL" dirty="0"/>
              </a:p>
              <a:p>
                <a:r>
                  <a:rPr lang="es-CL" dirty="0"/>
                  <a:t> </a:t>
                </a:r>
              </a:p>
              <a:p>
                <a:r>
                  <a:rPr lang="es-CL" dirty="0"/>
                  <a:t>Los siguientes resultados son consecuencia inmediata de las correspondientes propiedades de las derivadas.</a:t>
                </a:r>
              </a:p>
              <a:p>
                <a:r>
                  <a:rPr lang="es-CL" dirty="0"/>
                  <a:t>Se llama integrales inmediatas.</a:t>
                </a:r>
              </a:p>
              <a:p>
                <a14:m>
                  <m:oMath xmlns:m="http://schemas.openxmlformats.org/officeDocument/2006/math">
                    <m:nary>
                      <m:naryPr>
                        <m:limLoc m:val="undOvr"/>
                        <m:subHide m:val="on"/>
                        <m:supHide m:val="on"/>
                        <m:ctrlPr>
                          <a:rPr lang="es-CL" i="1">
                            <a:latin typeface="Cambria Math" panose="02040503050406030204" pitchFamily="18" charset="0"/>
                          </a:rPr>
                        </m:ctrlPr>
                      </m:naryPr>
                      <m:sub/>
                      <m:sup/>
                      <m:e>
                        <m:r>
                          <a:rPr lang="es-CL" i="1">
                            <a:latin typeface="Cambria Math" panose="02040503050406030204" pitchFamily="18" charset="0"/>
                          </a:rPr>
                          <m:t>𝑎𝑑𝑥</m:t>
                        </m:r>
                        <m:r>
                          <a:rPr lang="es-CL" i="1">
                            <a:latin typeface="Cambria Math" panose="02040503050406030204" pitchFamily="18" charset="0"/>
                          </a:rPr>
                          <m:t>=</m:t>
                        </m:r>
                        <m:r>
                          <a:rPr lang="es-CL" i="1">
                            <a:latin typeface="Cambria Math" panose="02040503050406030204" pitchFamily="18" charset="0"/>
                          </a:rPr>
                          <m:t>𝑎𝑥</m:t>
                        </m:r>
                        <m:r>
                          <a:rPr lang="es-CL" i="1">
                            <a:latin typeface="Cambria Math" panose="02040503050406030204" pitchFamily="18" charset="0"/>
                          </a:rPr>
                          <m:t>+</m:t>
                        </m:r>
                        <m:r>
                          <a:rPr lang="es-CL" b="0" i="1" smtClean="0">
                            <a:latin typeface="Cambria Math" panose="02040503050406030204" pitchFamily="18" charset="0"/>
                          </a:rPr>
                          <m:t>𝐶</m:t>
                        </m:r>
                      </m:e>
                    </m:nary>
                  </m:oMath>
                </a14:m>
                <a:endParaRPr lang="es-CL" dirty="0"/>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71469" y="872732"/>
                <a:ext cx="11384311" cy="5070868"/>
              </a:xfrm>
              <a:blipFill>
                <a:blip r:embed="rId2"/>
                <a:stretch>
                  <a:fillRect l="-2142"/>
                </a:stretch>
              </a:blipFill>
            </p:spPr>
            <p:txBody>
              <a:bodyPr/>
              <a:lstStyle/>
              <a:p>
                <a:r>
                  <a:rPr lang="es-CL">
                    <a:noFill/>
                  </a:rPr>
                  <a:t> </a:t>
                </a:r>
              </a:p>
            </p:txBody>
          </p:sp>
        </mc:Fallback>
      </mc:AlternateContent>
    </p:spTree>
    <p:extLst>
      <p:ext uri="{BB962C8B-B14F-4D97-AF65-F5344CB8AC3E}">
        <p14:creationId xmlns:p14="http://schemas.microsoft.com/office/powerpoint/2010/main" val="2153577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320009" y="381242"/>
                <a:ext cx="11361451" cy="5379478"/>
              </a:xfrm>
            </p:spPr>
            <p:txBody>
              <a:bodyPr>
                <a:normAutofit/>
              </a:bodyPr>
              <a:lstStyle/>
              <a:p>
                <a14:m>
                  <m:oMath xmlns:m="http://schemas.openxmlformats.org/officeDocument/2006/math">
                    <m:nary>
                      <m:naryPr>
                        <m:limLoc m:val="undOvr"/>
                        <m:subHide m:val="on"/>
                        <m:supHide m:val="on"/>
                        <m:ctrlPr>
                          <a:rPr lang="es-CL" sz="2800" i="1" smtClean="0">
                            <a:latin typeface="Cambria Math" panose="02040503050406030204" pitchFamily="18" charset="0"/>
                          </a:rPr>
                        </m:ctrlPr>
                      </m:naryPr>
                      <m:sub/>
                      <m:sup/>
                      <m:e>
                        <m:sSup>
                          <m:sSupPr>
                            <m:ctrlPr>
                              <a:rPr lang="es-CL"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𝑛</m:t>
                            </m:r>
                          </m:sup>
                        </m:sSup>
                        <m:r>
                          <a:rPr lang="en-US" sz="2800" i="1">
                            <a:latin typeface="Cambria Math" panose="02040503050406030204" pitchFamily="18" charset="0"/>
                          </a:rPr>
                          <m:t>𝑑𝑥</m:t>
                        </m:r>
                        <m:r>
                          <a:rPr lang="en-US" sz="2800" i="1">
                            <a:latin typeface="Cambria Math" panose="02040503050406030204" pitchFamily="18" charset="0"/>
                          </a:rPr>
                          <m:t>= </m:t>
                        </m:r>
                        <m:f>
                          <m:fPr>
                            <m:ctrlPr>
                              <a:rPr lang="es-CL" sz="2800" i="1">
                                <a:latin typeface="Cambria Math" panose="02040503050406030204" pitchFamily="18" charset="0"/>
                              </a:rPr>
                            </m:ctrlPr>
                          </m:fPr>
                          <m:num>
                            <m:sSup>
                              <m:sSupPr>
                                <m:ctrlPr>
                                  <a:rPr lang="es-CL"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𝑛</m:t>
                                </m:r>
                                <m:r>
                                  <a:rPr lang="en-US" sz="2800" i="1">
                                    <a:latin typeface="Cambria Math" panose="02040503050406030204" pitchFamily="18" charset="0"/>
                                  </a:rPr>
                                  <m:t>+1</m:t>
                                </m:r>
                              </m:sup>
                            </m:sSup>
                          </m:num>
                          <m:den>
                            <m:r>
                              <a:rPr lang="en-US" sz="2800" i="1">
                                <a:latin typeface="Cambria Math" panose="02040503050406030204" pitchFamily="18" charset="0"/>
                              </a:rPr>
                              <m:t>𝑛</m:t>
                            </m:r>
                            <m:r>
                              <a:rPr lang="en-US" sz="2800" i="1">
                                <a:latin typeface="Cambria Math" panose="02040503050406030204" pitchFamily="18" charset="0"/>
                              </a:rPr>
                              <m:t>+1</m:t>
                            </m:r>
                          </m:den>
                        </m:f>
                        <m:r>
                          <a:rPr lang="en-US" sz="2800" i="1">
                            <a:latin typeface="Cambria Math" panose="02040503050406030204" pitchFamily="18" charset="0"/>
                          </a:rPr>
                          <m:t>+</m:t>
                        </m:r>
                        <m:r>
                          <a:rPr lang="es-CL" sz="2800" b="0" i="1" smtClean="0">
                            <a:latin typeface="Cambria Math" panose="02040503050406030204" pitchFamily="18" charset="0"/>
                          </a:rPr>
                          <m:t>𝐶</m:t>
                        </m:r>
                      </m:e>
                    </m:nary>
                    <m:r>
                      <a:rPr lang="en-US" sz="2800" i="1">
                        <a:latin typeface="Cambria Math" panose="02040503050406030204" pitchFamily="18" charset="0"/>
                      </a:rPr>
                      <m:t>  (</m:t>
                    </m:r>
                    <m:r>
                      <a:rPr lang="en-US" sz="2800" i="1">
                        <a:latin typeface="Cambria Math" panose="02040503050406030204" pitchFamily="18" charset="0"/>
                      </a:rPr>
                      <m:t>𝑛</m:t>
                    </m:r>
                    <m:r>
                      <a:rPr lang="en-US" sz="2800" i="1">
                        <a:latin typeface="Cambria Math" panose="02040503050406030204" pitchFamily="18" charset="0"/>
                      </a:rPr>
                      <m:t>≠1)</m:t>
                    </m:r>
                  </m:oMath>
                </a14:m>
                <a:endParaRPr lang="es-CL" sz="2800" dirty="0"/>
              </a:p>
              <a:p>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sSup>
                          <m:sSupPr>
                            <m:ctrlPr>
                              <a:rPr lang="es-CL"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𝑥</m:t>
                            </m:r>
                          </m:sup>
                        </m:sSup>
                        <m:r>
                          <a:rPr lang="en-US" sz="2800" i="1">
                            <a:latin typeface="Cambria Math" panose="02040503050406030204" pitchFamily="18" charset="0"/>
                          </a:rPr>
                          <m:t>𝑑𝑥</m:t>
                        </m:r>
                        <m:r>
                          <a:rPr lang="en-US" sz="2800" i="1">
                            <a:latin typeface="Cambria Math" panose="02040503050406030204" pitchFamily="18" charset="0"/>
                          </a:rPr>
                          <m:t>= </m:t>
                        </m:r>
                        <m:sSup>
                          <m:sSupPr>
                            <m:ctrlPr>
                              <a:rPr lang="es-CL"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𝑥</m:t>
                            </m:r>
                          </m:sup>
                        </m:sSup>
                        <m:r>
                          <a:rPr lang="en-US" sz="2800" i="1">
                            <a:latin typeface="Cambria Math" panose="02040503050406030204" pitchFamily="18" charset="0"/>
                          </a:rPr>
                          <m:t>+</m:t>
                        </m:r>
                        <m:r>
                          <a:rPr lang="es-CL" sz="2800" b="0" i="1" smtClean="0">
                            <a:latin typeface="Cambria Math" panose="02040503050406030204" pitchFamily="18" charset="0"/>
                          </a:rPr>
                          <m:t>𝐶</m:t>
                        </m:r>
                      </m:e>
                    </m:nary>
                    <m:r>
                      <a:rPr lang="en-US" sz="2800" i="1">
                        <a:latin typeface="Cambria Math" panose="02040503050406030204" pitchFamily="18" charset="0"/>
                      </a:rPr>
                      <m:t>  (</m:t>
                    </m:r>
                    <m:r>
                      <a:rPr lang="en-US" sz="2800" i="1">
                        <a:latin typeface="Cambria Math" panose="02040503050406030204" pitchFamily="18" charset="0"/>
                      </a:rPr>
                      <m:t>𝑛</m:t>
                    </m:r>
                    <m:r>
                      <a:rPr lang="en-US" sz="2800" i="1">
                        <a:latin typeface="Cambria Math" panose="02040503050406030204" pitchFamily="18" charset="0"/>
                      </a:rPr>
                      <m:t>≠1)</m:t>
                    </m:r>
                  </m:oMath>
                </a14:m>
                <a:endParaRPr lang="es-CL" sz="2800" dirty="0"/>
              </a:p>
              <a:p>
                <a:r>
                  <a:rPr lang="es-CL" sz="2800" dirty="0"/>
                  <a:t> </a:t>
                </a:r>
              </a:p>
              <a:p>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sSup>
                          <m:sSupPr>
                            <m:ctrlPr>
                              <a:rPr lang="es-CL" sz="2800" i="1">
                                <a:latin typeface="Cambria Math" panose="02040503050406030204" pitchFamily="18" charset="0"/>
                              </a:rPr>
                            </m:ctrlPr>
                          </m:sSupPr>
                          <m:e>
                            <m:r>
                              <a:rPr lang="es-CL" sz="2800" i="1">
                                <a:latin typeface="Cambria Math" panose="02040503050406030204" pitchFamily="18" charset="0"/>
                              </a:rPr>
                              <m:t>𝑥</m:t>
                            </m:r>
                          </m:e>
                          <m:sup>
                            <m:r>
                              <a:rPr lang="es-CL" sz="2800" i="1">
                                <a:latin typeface="Cambria Math" panose="02040503050406030204" pitchFamily="18" charset="0"/>
                              </a:rPr>
                              <m:t>−1</m:t>
                            </m:r>
                          </m:sup>
                        </m:sSup>
                        <m:r>
                          <a:rPr lang="es-CL" sz="2800" i="1">
                            <a:latin typeface="Cambria Math" panose="02040503050406030204" pitchFamily="18" charset="0"/>
                          </a:rPr>
                          <m:t>𝑑𝑥</m:t>
                        </m:r>
                        <m:r>
                          <a:rPr lang="es-CL" sz="2800" i="1">
                            <a:latin typeface="Cambria Math" panose="02040503050406030204" pitchFamily="18" charset="0"/>
                          </a:rPr>
                          <m:t>=</m:t>
                        </m:r>
                        <m:nary>
                          <m:naryPr>
                            <m:limLoc m:val="undOvr"/>
                            <m:subHide m:val="on"/>
                            <m:supHide m:val="on"/>
                            <m:ctrlPr>
                              <a:rPr lang="es-CL" sz="2800" i="1">
                                <a:latin typeface="Cambria Math" panose="02040503050406030204" pitchFamily="18" charset="0"/>
                              </a:rPr>
                            </m:ctrlPr>
                          </m:naryPr>
                          <m:sub/>
                          <m:sup/>
                          <m:e>
                            <m:f>
                              <m:fPr>
                                <m:ctrlPr>
                                  <a:rPr lang="es-CL" sz="2800" i="1">
                                    <a:latin typeface="Cambria Math" panose="02040503050406030204" pitchFamily="18" charset="0"/>
                                  </a:rPr>
                                </m:ctrlPr>
                              </m:fPr>
                              <m:num>
                                <m:r>
                                  <a:rPr lang="es-CL" sz="2800" i="1">
                                    <a:latin typeface="Cambria Math" panose="02040503050406030204" pitchFamily="18" charset="0"/>
                                  </a:rPr>
                                  <m:t>𝑑𝑥</m:t>
                                </m:r>
                              </m:num>
                              <m:den>
                                <m:r>
                                  <a:rPr lang="es-CL" sz="2800" i="1">
                                    <a:latin typeface="Cambria Math" panose="02040503050406030204" pitchFamily="18" charset="0"/>
                                  </a:rPr>
                                  <m:t>𝑥</m:t>
                                </m:r>
                              </m:den>
                            </m:f>
                          </m:e>
                        </m:nary>
                        <m:r>
                          <a:rPr lang="es-CL" sz="2800" i="1">
                            <a:latin typeface="Cambria Math" panose="02040503050406030204" pitchFamily="18" charset="0"/>
                          </a:rPr>
                          <m:t>=</m:t>
                        </m:r>
                        <m:r>
                          <a:rPr lang="es-CL" sz="2800" i="1">
                            <a:latin typeface="Cambria Math" panose="02040503050406030204" pitchFamily="18" charset="0"/>
                          </a:rPr>
                          <m:t>𝐿𝑛</m:t>
                        </m:r>
                        <m:d>
                          <m:dPr>
                            <m:begChr m:val="|"/>
                            <m:endChr m:val="|"/>
                            <m:ctrlPr>
                              <a:rPr lang="es-CL" sz="2800" i="1">
                                <a:latin typeface="Cambria Math" panose="02040503050406030204" pitchFamily="18" charset="0"/>
                              </a:rPr>
                            </m:ctrlPr>
                          </m:dPr>
                          <m:e>
                            <m:r>
                              <a:rPr lang="es-CL" sz="2800" i="1">
                                <a:latin typeface="Cambria Math" panose="02040503050406030204" pitchFamily="18" charset="0"/>
                              </a:rPr>
                              <m:t>𝑥</m:t>
                            </m:r>
                          </m:e>
                        </m:d>
                        <m:r>
                          <a:rPr lang="es-CL" sz="2800" i="1">
                            <a:latin typeface="Cambria Math" panose="02040503050406030204" pitchFamily="18" charset="0"/>
                          </a:rPr>
                          <m:t>+</m:t>
                        </m:r>
                        <m:r>
                          <a:rPr lang="es-CL" sz="2800" b="0" i="1" smtClean="0">
                            <a:latin typeface="Cambria Math" panose="02040503050406030204" pitchFamily="18" charset="0"/>
                          </a:rPr>
                          <m:t>𝐶</m:t>
                        </m:r>
                      </m:e>
                    </m:nary>
                  </m:oMath>
                </a14:m>
                <a:endParaRPr lang="es-CL" sz="2800" dirty="0"/>
              </a:p>
              <a:p>
                <a:r>
                  <a:rPr lang="es-CL" sz="2800" dirty="0"/>
                  <a:t> </a:t>
                </a:r>
              </a:p>
              <a:p>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sSup>
                          <m:sSupPr>
                            <m:ctrlPr>
                              <a:rPr lang="es-CL" sz="2800" i="1">
                                <a:latin typeface="Cambria Math" panose="02040503050406030204" pitchFamily="18" charset="0"/>
                              </a:rPr>
                            </m:ctrlPr>
                          </m:sSupPr>
                          <m:e>
                            <m:r>
                              <a:rPr lang="en-US" sz="2800" i="1">
                                <a:latin typeface="Cambria Math" panose="02040503050406030204" pitchFamily="18" charset="0"/>
                              </a:rPr>
                              <m:t>𝑎</m:t>
                            </m:r>
                          </m:e>
                          <m:sup>
                            <m:r>
                              <a:rPr lang="en-US" sz="2800" i="1">
                                <a:latin typeface="Cambria Math" panose="02040503050406030204" pitchFamily="18" charset="0"/>
                              </a:rPr>
                              <m:t>𝑥</m:t>
                            </m:r>
                          </m:sup>
                        </m:sSup>
                        <m:r>
                          <a:rPr lang="en-US" sz="2800" i="1">
                            <a:latin typeface="Cambria Math" panose="02040503050406030204" pitchFamily="18" charset="0"/>
                          </a:rPr>
                          <m:t>𝑑𝑥</m:t>
                        </m:r>
                      </m:e>
                    </m:nary>
                    <m:r>
                      <a:rPr lang="en-US" sz="2800" i="1">
                        <a:latin typeface="Cambria Math" panose="02040503050406030204" pitchFamily="18" charset="0"/>
                      </a:rPr>
                      <m:t>=</m:t>
                    </m:r>
                    <m:f>
                      <m:fPr>
                        <m:ctrlPr>
                          <a:rPr lang="es-CL" sz="2800" i="1">
                            <a:latin typeface="Cambria Math" panose="02040503050406030204" pitchFamily="18" charset="0"/>
                          </a:rPr>
                        </m:ctrlPr>
                      </m:fPr>
                      <m:num>
                        <m:sSup>
                          <m:sSupPr>
                            <m:ctrlPr>
                              <a:rPr lang="es-CL" sz="2800" i="1">
                                <a:latin typeface="Cambria Math" panose="02040503050406030204" pitchFamily="18" charset="0"/>
                              </a:rPr>
                            </m:ctrlPr>
                          </m:sSupPr>
                          <m:e>
                            <m:r>
                              <a:rPr lang="en-US" sz="2800" i="1">
                                <a:latin typeface="Cambria Math" panose="02040503050406030204" pitchFamily="18" charset="0"/>
                              </a:rPr>
                              <m:t>𝑎</m:t>
                            </m:r>
                          </m:e>
                          <m:sup>
                            <m:r>
                              <a:rPr lang="en-US" sz="2800" i="1">
                                <a:latin typeface="Cambria Math" panose="02040503050406030204" pitchFamily="18" charset="0"/>
                              </a:rPr>
                              <m:t>𝑥</m:t>
                            </m:r>
                          </m:sup>
                        </m:sSup>
                      </m:num>
                      <m:den>
                        <m:r>
                          <a:rPr lang="en-US" sz="2800" i="1">
                            <a:latin typeface="Cambria Math" panose="02040503050406030204" pitchFamily="18" charset="0"/>
                          </a:rPr>
                          <m:t>𝐿𝑛𝑥</m:t>
                        </m:r>
                      </m:den>
                    </m:f>
                    <m:r>
                      <a:rPr lang="en-US" sz="2800" i="1">
                        <a:latin typeface="Cambria Math" panose="02040503050406030204" pitchFamily="18" charset="0"/>
                      </a:rPr>
                      <m:t>+</m:t>
                    </m:r>
                    <m:r>
                      <a:rPr lang="es-CL" sz="2800" b="0" i="1" smtClean="0">
                        <a:latin typeface="Cambria Math" panose="02040503050406030204" pitchFamily="18" charset="0"/>
                      </a:rPr>
                      <m:t>𝐶</m:t>
                    </m:r>
                  </m:oMath>
                </a14:m>
                <a:endParaRPr lang="es-CL" sz="2800" dirty="0"/>
              </a:p>
              <a:p>
                <a14:m>
                  <m:oMath xmlns:m="http://schemas.openxmlformats.org/officeDocument/2006/math">
                    <m:nary>
                      <m:naryPr>
                        <m:limLoc m:val="undOvr"/>
                        <m:subHide m:val="on"/>
                        <m:supHide m:val="on"/>
                        <m:ctrlPr>
                          <a:rPr lang="es-CL" sz="2800" i="1">
                            <a:latin typeface="Cambria Math" panose="02040503050406030204" pitchFamily="18" charset="0"/>
                          </a:rPr>
                        </m:ctrlPr>
                      </m:naryPr>
                      <m:sub/>
                      <m:sup/>
                      <m:e>
                        <m:func>
                          <m:funcPr>
                            <m:ctrlPr>
                              <a:rPr lang="es-CL" sz="2800" i="1">
                                <a:latin typeface="Cambria Math" panose="02040503050406030204" pitchFamily="18" charset="0"/>
                              </a:rPr>
                            </m:ctrlPr>
                          </m:funcPr>
                          <m:fName>
                            <m:r>
                              <m:rPr>
                                <m:sty m:val="p"/>
                              </m:rPr>
                              <a:rPr lang="en-US" sz="2800">
                                <a:latin typeface="Cambria Math" panose="02040503050406030204" pitchFamily="18" charset="0"/>
                              </a:rPr>
                              <m:t>sen</m:t>
                            </m:r>
                          </m:fName>
                          <m:e>
                            <m:r>
                              <a:rPr lang="en-US" sz="2800" i="1">
                                <a:latin typeface="Cambria Math" panose="02040503050406030204" pitchFamily="18" charset="0"/>
                              </a:rPr>
                              <m:t>𝑥</m:t>
                            </m:r>
                          </m:e>
                        </m:func>
                        <m:r>
                          <a:rPr lang="en-US" sz="2800" i="1">
                            <a:latin typeface="Cambria Math" panose="02040503050406030204" pitchFamily="18" charset="0"/>
                          </a:rPr>
                          <m:t>𝑑𝑥</m:t>
                        </m:r>
                      </m:e>
                    </m:nary>
                    <m:r>
                      <a:rPr lang="en-US" sz="2800" i="1">
                        <a:latin typeface="Cambria Math" panose="02040503050406030204" pitchFamily="18" charset="0"/>
                      </a:rPr>
                      <m:t>=−</m:t>
                    </m:r>
                    <m:r>
                      <a:rPr lang="en-US" sz="2800" i="1">
                        <a:latin typeface="Cambria Math" panose="02040503050406030204" pitchFamily="18" charset="0"/>
                      </a:rPr>
                      <m:t>𝑐𝑜𝑠𝑥</m:t>
                    </m:r>
                    <m:r>
                      <a:rPr lang="en-US" sz="2800" i="1">
                        <a:latin typeface="Cambria Math" panose="02040503050406030204" pitchFamily="18" charset="0"/>
                      </a:rPr>
                      <m:t>+</m:t>
                    </m:r>
                    <m:r>
                      <a:rPr lang="es-CL" sz="2800" b="0" i="1" smtClean="0">
                        <a:latin typeface="Cambria Math" panose="02040503050406030204" pitchFamily="18" charset="0"/>
                      </a:rPr>
                      <m:t>𝐶</m:t>
                    </m:r>
                  </m:oMath>
                </a14:m>
                <a:endParaRPr lang="es-CL" sz="2800" dirty="0"/>
              </a:p>
              <a:p>
                <a:endParaRPr lang="es-CL" sz="28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320009" y="381242"/>
                <a:ext cx="11361451" cy="5379478"/>
              </a:xfrm>
              <a:blipFill>
                <a:blip r:embed="rId2"/>
                <a:stretch>
                  <a:fillRect l="-966"/>
                </a:stretch>
              </a:blipFill>
            </p:spPr>
            <p:txBody>
              <a:bodyPr/>
              <a:lstStyle/>
              <a:p>
                <a:r>
                  <a:rPr lang="es-CL">
                    <a:noFill/>
                  </a:rPr>
                  <a:t> </a:t>
                </a:r>
              </a:p>
            </p:txBody>
          </p:sp>
        </mc:Fallback>
      </mc:AlternateContent>
    </p:spTree>
    <p:extLst>
      <p:ext uri="{BB962C8B-B14F-4D97-AF65-F5344CB8AC3E}">
        <p14:creationId xmlns:p14="http://schemas.microsoft.com/office/powerpoint/2010/main" val="85140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82849" y="278372"/>
                <a:ext cx="9603275" cy="5573788"/>
              </a:xfrm>
            </p:spPr>
            <p:txBody>
              <a:bodyPr>
                <a:normAutofit fontScale="55000" lnSpcReduction="20000"/>
              </a:bodyPr>
              <a:lstStyle/>
              <a:p>
                <a14:m>
                  <m:oMath xmlns:m="http://schemas.openxmlformats.org/officeDocument/2006/math">
                    <m:nary>
                      <m:naryPr>
                        <m:limLoc m:val="undOvr"/>
                        <m:subHide m:val="on"/>
                        <m:supHide m:val="on"/>
                        <m:ctrlPr>
                          <a:rPr lang="es-CL" sz="4000" i="1" smtClean="0">
                            <a:latin typeface="Cambria Math" panose="02040503050406030204" pitchFamily="18" charset="0"/>
                          </a:rPr>
                        </m:ctrlPr>
                      </m:naryPr>
                      <m:sub/>
                      <m:sup/>
                      <m:e>
                        <m:func>
                          <m:funcPr>
                            <m:ctrlPr>
                              <a:rPr lang="es-CL" sz="4000" i="1">
                                <a:latin typeface="Cambria Math" panose="02040503050406030204" pitchFamily="18" charset="0"/>
                              </a:rPr>
                            </m:ctrlPr>
                          </m:funcPr>
                          <m:fName>
                            <m:r>
                              <m:rPr>
                                <m:sty m:val="p"/>
                              </m:rPr>
                              <a:rPr lang="en-US" sz="4000">
                                <a:latin typeface="Cambria Math" panose="02040503050406030204" pitchFamily="18" charset="0"/>
                              </a:rPr>
                              <m:t>cos</m:t>
                            </m:r>
                          </m:fName>
                          <m:e>
                            <m:r>
                              <a:rPr lang="en-US" sz="4000" i="1">
                                <a:latin typeface="Cambria Math" panose="02040503050406030204" pitchFamily="18" charset="0"/>
                              </a:rPr>
                              <m:t>𝑥</m:t>
                            </m:r>
                          </m:e>
                        </m:func>
                        <m:r>
                          <a:rPr lang="en-US" sz="4000" i="1">
                            <a:latin typeface="Cambria Math" panose="02040503050406030204" pitchFamily="18" charset="0"/>
                          </a:rPr>
                          <m:t>𝑑𝑥</m:t>
                        </m:r>
                      </m:e>
                    </m:nary>
                    <m:r>
                      <a:rPr lang="en-US" sz="4000" i="1">
                        <a:latin typeface="Cambria Math" panose="02040503050406030204" pitchFamily="18" charset="0"/>
                      </a:rPr>
                      <m:t>=</m:t>
                    </m:r>
                    <m:r>
                      <a:rPr lang="en-US" sz="4000" i="1">
                        <a:latin typeface="Cambria Math" panose="02040503050406030204" pitchFamily="18" charset="0"/>
                      </a:rPr>
                      <m:t>𝑠𝑒𝑛𝑥</m:t>
                    </m:r>
                    <m:r>
                      <a:rPr lang="en-US" sz="4000" i="1">
                        <a:latin typeface="Cambria Math" panose="02040503050406030204" pitchFamily="18" charset="0"/>
                      </a:rPr>
                      <m:t>+</m:t>
                    </m:r>
                    <m:r>
                      <a:rPr lang="es-CL" sz="4000" b="0" i="1" smtClean="0">
                        <a:latin typeface="Cambria Math" panose="02040503050406030204" pitchFamily="18" charset="0"/>
                      </a:rPr>
                      <m:t>𝐶</m:t>
                    </m:r>
                  </m:oMath>
                </a14:m>
                <a:endParaRPr lang="es-CL" sz="4000" dirty="0"/>
              </a:p>
              <a:p>
                <a:r>
                  <a:rPr lang="en-US" sz="4000" dirty="0"/>
                  <a:t> </a:t>
                </a:r>
              </a:p>
              <a:p>
                <a:endParaRPr lang="es-CL" sz="4000" dirty="0"/>
              </a:p>
              <a:p>
                <a14:m>
                  <m:oMath xmlns:m="http://schemas.openxmlformats.org/officeDocument/2006/math">
                    <m:nary>
                      <m:naryPr>
                        <m:limLoc m:val="undOvr"/>
                        <m:subHide m:val="on"/>
                        <m:supHide m:val="on"/>
                        <m:ctrlPr>
                          <a:rPr lang="es-CL" sz="4000" i="1">
                            <a:latin typeface="Cambria Math" panose="02040503050406030204" pitchFamily="18" charset="0"/>
                          </a:rPr>
                        </m:ctrlPr>
                      </m:naryPr>
                      <m:sub/>
                      <m:sup/>
                      <m:e>
                        <m:f>
                          <m:fPr>
                            <m:ctrlPr>
                              <a:rPr lang="es-CL" sz="4000" i="1">
                                <a:latin typeface="Cambria Math" panose="02040503050406030204" pitchFamily="18" charset="0"/>
                              </a:rPr>
                            </m:ctrlPr>
                          </m:fPr>
                          <m:num>
                            <m:r>
                              <a:rPr lang="en-US" sz="4000" i="1">
                                <a:latin typeface="Cambria Math" panose="02040503050406030204" pitchFamily="18" charset="0"/>
                              </a:rPr>
                              <m:t>1</m:t>
                            </m:r>
                          </m:num>
                          <m:den>
                            <m:sSup>
                              <m:sSupPr>
                                <m:ctrlPr>
                                  <a:rPr lang="es-CL" sz="4000" i="1">
                                    <a:latin typeface="Cambria Math" panose="02040503050406030204" pitchFamily="18" charset="0"/>
                                  </a:rPr>
                                </m:ctrlPr>
                              </m:sSupPr>
                              <m:e>
                                <m:r>
                                  <a:rPr lang="en-US" sz="4000" i="1">
                                    <a:latin typeface="Cambria Math" panose="02040503050406030204" pitchFamily="18" charset="0"/>
                                  </a:rPr>
                                  <m:t>𝑠𝑒𝑛</m:t>
                                </m:r>
                              </m:e>
                              <m:sup>
                                <m:r>
                                  <a:rPr lang="en-US" sz="4000" i="1">
                                    <a:latin typeface="Cambria Math" panose="02040503050406030204" pitchFamily="18" charset="0"/>
                                  </a:rPr>
                                  <m:t>2</m:t>
                                </m:r>
                              </m:sup>
                            </m:sSup>
                            <m:r>
                              <a:rPr lang="en-US" sz="4000" i="1">
                                <a:latin typeface="Cambria Math" panose="02040503050406030204" pitchFamily="18" charset="0"/>
                              </a:rPr>
                              <m:t>𝑥</m:t>
                            </m:r>
                          </m:den>
                        </m:f>
                        <m:r>
                          <a:rPr lang="en-US" sz="4000" i="1">
                            <a:latin typeface="Cambria Math" panose="02040503050406030204" pitchFamily="18" charset="0"/>
                          </a:rPr>
                          <m:t>𝑑𝑥</m:t>
                        </m:r>
                      </m:e>
                    </m:nary>
                    <m:r>
                      <a:rPr lang="en-US" sz="4000" i="1">
                        <a:latin typeface="Cambria Math" panose="02040503050406030204" pitchFamily="18" charset="0"/>
                      </a:rPr>
                      <m:t>=</m:t>
                    </m:r>
                    <m:nary>
                      <m:naryPr>
                        <m:limLoc m:val="undOvr"/>
                        <m:subHide m:val="on"/>
                        <m:supHide m:val="on"/>
                        <m:ctrlPr>
                          <a:rPr lang="es-CL" sz="4000" i="1">
                            <a:latin typeface="Cambria Math" panose="02040503050406030204" pitchFamily="18" charset="0"/>
                          </a:rPr>
                        </m:ctrlPr>
                      </m:naryPr>
                      <m:sub/>
                      <m:sup/>
                      <m:e>
                        <m:d>
                          <m:dPr>
                            <m:ctrlPr>
                              <a:rPr lang="es-CL" sz="4000" i="1">
                                <a:latin typeface="Cambria Math" panose="02040503050406030204" pitchFamily="18" charset="0"/>
                              </a:rPr>
                            </m:ctrlPr>
                          </m:dPr>
                          <m:e>
                            <m:r>
                              <a:rPr lang="en-US" sz="4000" i="1">
                                <a:latin typeface="Cambria Math" panose="02040503050406030204" pitchFamily="18" charset="0"/>
                              </a:rPr>
                              <m:t>1+</m:t>
                            </m:r>
                            <m:sSup>
                              <m:sSupPr>
                                <m:ctrlPr>
                                  <a:rPr lang="es-CL" sz="4000" i="1">
                                    <a:latin typeface="Cambria Math" panose="02040503050406030204" pitchFamily="18" charset="0"/>
                                  </a:rPr>
                                </m:ctrlPr>
                              </m:sSupPr>
                              <m:e>
                                <m:r>
                                  <a:rPr lang="en-US" sz="4000" i="1">
                                    <a:latin typeface="Cambria Math" panose="02040503050406030204" pitchFamily="18" charset="0"/>
                                  </a:rPr>
                                  <m:t>𝑐𝑜𝑡</m:t>
                                </m:r>
                              </m:e>
                              <m:sup>
                                <m:r>
                                  <a:rPr lang="en-US" sz="4000" i="1">
                                    <a:latin typeface="Cambria Math" panose="02040503050406030204" pitchFamily="18" charset="0"/>
                                  </a:rPr>
                                  <m:t>2</m:t>
                                </m:r>
                              </m:sup>
                            </m:sSup>
                            <m:r>
                              <a:rPr lang="en-US" sz="4000" i="1">
                                <a:latin typeface="Cambria Math" panose="02040503050406030204" pitchFamily="18" charset="0"/>
                              </a:rPr>
                              <m:t>𝑥</m:t>
                            </m:r>
                          </m:e>
                        </m:d>
                        <m:r>
                          <a:rPr lang="en-US" sz="4000" i="1">
                            <a:latin typeface="Cambria Math" panose="02040503050406030204" pitchFamily="18" charset="0"/>
                          </a:rPr>
                          <m:t>𝑑𝑥</m:t>
                        </m:r>
                        <m:r>
                          <a:rPr lang="en-US" sz="4000" i="1">
                            <a:latin typeface="Cambria Math" panose="02040503050406030204" pitchFamily="18" charset="0"/>
                          </a:rPr>
                          <m:t>=</m:t>
                        </m:r>
                        <m:r>
                          <a:rPr lang="en-US" sz="4000" i="1">
                            <a:latin typeface="Cambria Math" panose="02040503050406030204" pitchFamily="18" charset="0"/>
                          </a:rPr>
                          <m:t>𝑐𝑜𝑡𝑥</m:t>
                        </m:r>
                        <m:r>
                          <a:rPr lang="en-US" sz="4000" i="1">
                            <a:latin typeface="Cambria Math" panose="02040503050406030204" pitchFamily="18" charset="0"/>
                          </a:rPr>
                          <m:t>+</m:t>
                        </m:r>
                        <m:r>
                          <a:rPr lang="es-CL" sz="4000" b="0" i="1" smtClean="0">
                            <a:latin typeface="Cambria Math" panose="02040503050406030204" pitchFamily="18" charset="0"/>
                          </a:rPr>
                          <m:t>𝐶</m:t>
                        </m:r>
                      </m:e>
                    </m:nary>
                  </m:oMath>
                </a14:m>
                <a:endParaRPr lang="es-CL" sz="4000" dirty="0"/>
              </a:p>
              <a:p>
                <a14:m>
                  <m:oMath xmlns:m="http://schemas.openxmlformats.org/officeDocument/2006/math">
                    <m:nary>
                      <m:naryPr>
                        <m:limLoc m:val="undOvr"/>
                        <m:subHide m:val="on"/>
                        <m:supHide m:val="on"/>
                        <m:ctrlPr>
                          <a:rPr lang="es-CL" sz="4000" i="1">
                            <a:latin typeface="Cambria Math" panose="02040503050406030204" pitchFamily="18" charset="0"/>
                          </a:rPr>
                        </m:ctrlPr>
                      </m:naryPr>
                      <m:sub/>
                      <m:sup/>
                      <m:e>
                        <m:f>
                          <m:fPr>
                            <m:ctrlPr>
                              <a:rPr lang="es-CL" sz="4000" i="1">
                                <a:latin typeface="Cambria Math" panose="02040503050406030204" pitchFamily="18" charset="0"/>
                              </a:rPr>
                            </m:ctrlPr>
                          </m:fPr>
                          <m:num>
                            <m:r>
                              <a:rPr lang="en-US" sz="4000" i="1">
                                <a:latin typeface="Cambria Math" panose="02040503050406030204" pitchFamily="18" charset="0"/>
                              </a:rPr>
                              <m:t>1</m:t>
                            </m:r>
                          </m:num>
                          <m:den>
                            <m:sSup>
                              <m:sSupPr>
                                <m:ctrlPr>
                                  <a:rPr lang="es-CL" sz="4000" i="1">
                                    <a:latin typeface="Cambria Math" panose="02040503050406030204" pitchFamily="18" charset="0"/>
                                  </a:rPr>
                                </m:ctrlPr>
                              </m:sSupPr>
                              <m:e>
                                <m:r>
                                  <a:rPr lang="en-US" sz="4000" i="1">
                                    <a:latin typeface="Cambria Math" panose="02040503050406030204" pitchFamily="18" charset="0"/>
                                  </a:rPr>
                                  <m:t>𝑐𝑜𝑠</m:t>
                                </m:r>
                              </m:e>
                              <m:sup>
                                <m:r>
                                  <a:rPr lang="en-US" sz="4000" i="1">
                                    <a:latin typeface="Cambria Math" panose="02040503050406030204" pitchFamily="18" charset="0"/>
                                  </a:rPr>
                                  <m:t>2</m:t>
                                </m:r>
                              </m:sup>
                            </m:sSup>
                            <m:r>
                              <a:rPr lang="en-US" sz="4000" i="1">
                                <a:latin typeface="Cambria Math" panose="02040503050406030204" pitchFamily="18" charset="0"/>
                              </a:rPr>
                              <m:t>𝑥</m:t>
                            </m:r>
                          </m:den>
                        </m:f>
                        <m:r>
                          <a:rPr lang="en-US" sz="4000" i="1">
                            <a:latin typeface="Cambria Math" panose="02040503050406030204" pitchFamily="18" charset="0"/>
                          </a:rPr>
                          <m:t>𝑑𝑥</m:t>
                        </m:r>
                      </m:e>
                    </m:nary>
                    <m:r>
                      <a:rPr lang="en-US" sz="4000" i="1">
                        <a:latin typeface="Cambria Math" panose="02040503050406030204" pitchFamily="18" charset="0"/>
                      </a:rPr>
                      <m:t>=</m:t>
                    </m:r>
                    <m:nary>
                      <m:naryPr>
                        <m:limLoc m:val="undOvr"/>
                        <m:subHide m:val="on"/>
                        <m:supHide m:val="on"/>
                        <m:ctrlPr>
                          <a:rPr lang="es-CL" sz="4000" i="1">
                            <a:latin typeface="Cambria Math" panose="02040503050406030204" pitchFamily="18" charset="0"/>
                          </a:rPr>
                        </m:ctrlPr>
                      </m:naryPr>
                      <m:sub/>
                      <m:sup/>
                      <m:e>
                        <m:d>
                          <m:dPr>
                            <m:ctrlPr>
                              <a:rPr lang="es-CL" sz="4000" i="1">
                                <a:latin typeface="Cambria Math" panose="02040503050406030204" pitchFamily="18" charset="0"/>
                              </a:rPr>
                            </m:ctrlPr>
                          </m:dPr>
                          <m:e>
                            <m:r>
                              <a:rPr lang="en-US" sz="4000" i="1">
                                <a:latin typeface="Cambria Math" panose="02040503050406030204" pitchFamily="18" charset="0"/>
                              </a:rPr>
                              <m:t>1+</m:t>
                            </m:r>
                            <m:sSup>
                              <m:sSupPr>
                                <m:ctrlPr>
                                  <a:rPr lang="es-CL" sz="4000" i="1">
                                    <a:latin typeface="Cambria Math" panose="02040503050406030204" pitchFamily="18" charset="0"/>
                                  </a:rPr>
                                </m:ctrlPr>
                              </m:sSupPr>
                              <m:e>
                                <m:r>
                                  <a:rPr lang="en-US" sz="4000" i="1">
                                    <a:latin typeface="Cambria Math" panose="02040503050406030204" pitchFamily="18" charset="0"/>
                                  </a:rPr>
                                  <m:t>𝑡𝑎𝑔</m:t>
                                </m:r>
                              </m:e>
                              <m:sup>
                                <m:r>
                                  <a:rPr lang="en-US" sz="4000" i="1">
                                    <a:latin typeface="Cambria Math" panose="02040503050406030204" pitchFamily="18" charset="0"/>
                                  </a:rPr>
                                  <m:t>2</m:t>
                                </m:r>
                              </m:sup>
                            </m:sSup>
                            <m:r>
                              <a:rPr lang="en-US" sz="4000" i="1">
                                <a:latin typeface="Cambria Math" panose="02040503050406030204" pitchFamily="18" charset="0"/>
                              </a:rPr>
                              <m:t>𝑥</m:t>
                            </m:r>
                          </m:e>
                        </m:d>
                        <m:r>
                          <a:rPr lang="en-US" sz="4000" i="1">
                            <a:latin typeface="Cambria Math" panose="02040503050406030204" pitchFamily="18" charset="0"/>
                          </a:rPr>
                          <m:t>𝑑𝑥</m:t>
                        </m:r>
                        <m:r>
                          <a:rPr lang="en-US" sz="4000" i="1">
                            <a:latin typeface="Cambria Math" panose="02040503050406030204" pitchFamily="18" charset="0"/>
                          </a:rPr>
                          <m:t>=</m:t>
                        </m:r>
                        <m:r>
                          <a:rPr lang="en-US" sz="4000" i="1">
                            <a:latin typeface="Cambria Math" panose="02040503050406030204" pitchFamily="18" charset="0"/>
                          </a:rPr>
                          <m:t>𝑡𝑎𝑔𝑥</m:t>
                        </m:r>
                        <m:r>
                          <a:rPr lang="en-US" sz="4000" i="1">
                            <a:latin typeface="Cambria Math" panose="02040503050406030204" pitchFamily="18" charset="0"/>
                          </a:rPr>
                          <m:t>+</m:t>
                        </m:r>
                        <m:r>
                          <a:rPr lang="es-CL" sz="4000" b="0" i="1" smtClean="0">
                            <a:latin typeface="Cambria Math" panose="02040503050406030204" pitchFamily="18" charset="0"/>
                          </a:rPr>
                          <m:t>𝐶</m:t>
                        </m:r>
                      </m:e>
                    </m:nary>
                  </m:oMath>
                </a14:m>
                <a:endParaRPr lang="es-CL" sz="4000" dirty="0"/>
              </a:p>
              <a:p>
                <a:r>
                  <a:rPr lang="en-US" sz="4000" dirty="0"/>
                  <a:t> </a:t>
                </a:r>
                <a:endParaRPr lang="es-CL" sz="4000" dirty="0"/>
              </a:p>
              <a:p>
                <a:r>
                  <a:rPr lang="en-US" sz="4000" dirty="0"/>
                  <a:t> </a:t>
                </a:r>
                <a:endParaRPr lang="es-CL" sz="4000" dirty="0"/>
              </a:p>
              <a:p>
                <a14:m>
                  <m:oMath xmlns:m="http://schemas.openxmlformats.org/officeDocument/2006/math">
                    <m:nary>
                      <m:naryPr>
                        <m:limLoc m:val="undOvr"/>
                        <m:subHide m:val="on"/>
                        <m:supHide m:val="on"/>
                        <m:ctrlPr>
                          <a:rPr lang="es-CL" sz="4000" i="1">
                            <a:latin typeface="Cambria Math" panose="02040503050406030204" pitchFamily="18" charset="0"/>
                          </a:rPr>
                        </m:ctrlPr>
                      </m:naryPr>
                      <m:sub/>
                      <m:sup/>
                      <m:e>
                        <m:f>
                          <m:fPr>
                            <m:ctrlPr>
                              <a:rPr lang="es-CL" sz="4000" i="1">
                                <a:latin typeface="Cambria Math" panose="02040503050406030204" pitchFamily="18" charset="0"/>
                              </a:rPr>
                            </m:ctrlPr>
                          </m:fPr>
                          <m:num>
                            <m:r>
                              <a:rPr lang="en-US" sz="4000" i="1">
                                <a:latin typeface="Cambria Math" panose="02040503050406030204" pitchFamily="18" charset="0"/>
                              </a:rPr>
                              <m:t>1</m:t>
                            </m:r>
                          </m:num>
                          <m:den>
                            <m:sSup>
                              <m:sSupPr>
                                <m:ctrlPr>
                                  <a:rPr lang="es-CL" sz="4000" i="1">
                                    <a:latin typeface="Cambria Math" panose="02040503050406030204" pitchFamily="18" charset="0"/>
                                  </a:rPr>
                                </m:ctrlPr>
                              </m:sSupPr>
                              <m:e>
                                <m:r>
                                  <a:rPr lang="en-US" sz="4000" i="1">
                                    <a:latin typeface="Cambria Math" panose="02040503050406030204" pitchFamily="18" charset="0"/>
                                  </a:rPr>
                                  <m:t>1+</m:t>
                                </m:r>
                                <m:r>
                                  <a:rPr lang="en-US" sz="4000" i="1">
                                    <a:latin typeface="Cambria Math" panose="02040503050406030204" pitchFamily="18" charset="0"/>
                                  </a:rPr>
                                  <m:t>𝑥</m:t>
                                </m:r>
                              </m:e>
                              <m:sup>
                                <m:r>
                                  <a:rPr lang="en-US" sz="4000" i="1">
                                    <a:latin typeface="Cambria Math" panose="02040503050406030204" pitchFamily="18" charset="0"/>
                                  </a:rPr>
                                  <m:t>2</m:t>
                                </m:r>
                              </m:sup>
                            </m:sSup>
                          </m:den>
                        </m:f>
                      </m:e>
                    </m:nary>
                    <m:r>
                      <a:rPr lang="en-US" sz="4000" i="1">
                        <a:latin typeface="Cambria Math" panose="02040503050406030204" pitchFamily="18" charset="0"/>
                      </a:rPr>
                      <m:t>𝑑𝑥</m:t>
                    </m:r>
                    <m:r>
                      <a:rPr lang="en-US" sz="4000" i="1">
                        <a:latin typeface="Cambria Math" panose="02040503050406030204" pitchFamily="18" charset="0"/>
                      </a:rPr>
                      <m:t>=</m:t>
                    </m:r>
                    <m:r>
                      <a:rPr lang="en-US" sz="4000" i="1">
                        <a:latin typeface="Cambria Math" panose="02040503050406030204" pitchFamily="18" charset="0"/>
                      </a:rPr>
                      <m:t>𝑎𝑟𝑐𝑡𝑎𝑛𝑔𝑥</m:t>
                    </m:r>
                    <m:r>
                      <a:rPr lang="en-US" sz="4000" i="1">
                        <a:latin typeface="Cambria Math" panose="02040503050406030204" pitchFamily="18" charset="0"/>
                      </a:rPr>
                      <m:t>+</m:t>
                    </m:r>
                    <m:r>
                      <a:rPr lang="es-CL" sz="4000" b="0" i="1" smtClean="0">
                        <a:latin typeface="Cambria Math" panose="02040503050406030204" pitchFamily="18" charset="0"/>
                      </a:rPr>
                      <m:t>𝐶</m:t>
                    </m:r>
                  </m:oMath>
                </a14:m>
                <a:endParaRPr lang="es-CL" sz="4000" dirty="0"/>
              </a:p>
              <a:p>
                <a14:m>
                  <m:oMath xmlns:m="http://schemas.openxmlformats.org/officeDocument/2006/math">
                    <m:nary>
                      <m:naryPr>
                        <m:limLoc m:val="undOvr"/>
                        <m:subHide m:val="on"/>
                        <m:supHide m:val="on"/>
                        <m:ctrlPr>
                          <a:rPr lang="es-CL" sz="4000" i="1">
                            <a:latin typeface="Cambria Math" panose="02040503050406030204" pitchFamily="18" charset="0"/>
                          </a:rPr>
                        </m:ctrlPr>
                      </m:naryPr>
                      <m:sub/>
                      <m:sup/>
                      <m:e>
                        <m:f>
                          <m:fPr>
                            <m:ctrlPr>
                              <a:rPr lang="es-CL" sz="4000" i="1">
                                <a:latin typeface="Cambria Math" panose="02040503050406030204" pitchFamily="18" charset="0"/>
                              </a:rPr>
                            </m:ctrlPr>
                          </m:fPr>
                          <m:num>
                            <m:r>
                              <a:rPr lang="en-US" sz="4000" i="1">
                                <a:latin typeface="Cambria Math" panose="02040503050406030204" pitchFamily="18" charset="0"/>
                              </a:rPr>
                              <m:t>1</m:t>
                            </m:r>
                          </m:num>
                          <m:den>
                            <m:rad>
                              <m:radPr>
                                <m:degHide m:val="on"/>
                                <m:ctrlPr>
                                  <a:rPr lang="es-CL" sz="4000" i="1">
                                    <a:latin typeface="Cambria Math" panose="02040503050406030204" pitchFamily="18" charset="0"/>
                                  </a:rPr>
                                </m:ctrlPr>
                              </m:radPr>
                              <m:deg/>
                              <m:e>
                                <m:r>
                                  <a:rPr lang="en-US" sz="4000" i="1">
                                    <a:latin typeface="Cambria Math" panose="02040503050406030204" pitchFamily="18" charset="0"/>
                                  </a:rPr>
                                  <m:t>1−</m:t>
                                </m:r>
                                <m:sSup>
                                  <m:sSupPr>
                                    <m:ctrlPr>
                                      <a:rPr lang="es-CL"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e>
                            </m:rad>
                          </m:den>
                        </m:f>
                      </m:e>
                    </m:nary>
                    <m:r>
                      <a:rPr lang="en-US" sz="4000" i="1">
                        <a:latin typeface="Cambria Math" panose="02040503050406030204" pitchFamily="18" charset="0"/>
                      </a:rPr>
                      <m:t>𝑑𝑥</m:t>
                    </m:r>
                    <m:r>
                      <a:rPr lang="en-US" sz="4000" i="1">
                        <a:latin typeface="Cambria Math" panose="02040503050406030204" pitchFamily="18" charset="0"/>
                      </a:rPr>
                      <m:t>=</m:t>
                    </m:r>
                    <m:r>
                      <a:rPr lang="en-US" sz="4000" i="1">
                        <a:latin typeface="Cambria Math" panose="02040503050406030204" pitchFamily="18" charset="0"/>
                      </a:rPr>
                      <m:t>𝑎𝑟𝑐𝑠𝑒𝑛𝑥</m:t>
                    </m:r>
                    <m:r>
                      <a:rPr lang="en-US" sz="4000" i="1">
                        <a:latin typeface="Cambria Math" panose="02040503050406030204" pitchFamily="18" charset="0"/>
                      </a:rPr>
                      <m:t>+</m:t>
                    </m:r>
                    <m:r>
                      <a:rPr lang="es-CL" sz="4000" b="0" i="1" smtClean="0">
                        <a:latin typeface="Cambria Math" panose="02040503050406030204" pitchFamily="18" charset="0"/>
                      </a:rPr>
                      <m:t>𝐶</m:t>
                    </m:r>
                  </m:oMath>
                </a14:m>
                <a:endParaRPr lang="es-CL" sz="4000" dirty="0"/>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82849" y="278372"/>
                <a:ext cx="9603275" cy="5573788"/>
              </a:xfrm>
              <a:blipFill>
                <a:blip r:embed="rId2"/>
                <a:stretch>
                  <a:fillRect l="-2921" t="-10832"/>
                </a:stretch>
              </a:blipFill>
            </p:spPr>
            <p:txBody>
              <a:bodyPr/>
              <a:lstStyle/>
              <a:p>
                <a:r>
                  <a:rPr lang="es-CL">
                    <a:noFill/>
                  </a:rPr>
                  <a:t> </a:t>
                </a:r>
              </a:p>
            </p:txBody>
          </p:sp>
        </mc:Fallback>
      </mc:AlternateContent>
    </p:spTree>
    <p:extLst>
      <p:ext uri="{BB962C8B-B14F-4D97-AF65-F5344CB8AC3E}">
        <p14:creationId xmlns:p14="http://schemas.microsoft.com/office/powerpoint/2010/main" val="52291983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TM10001114[[fn=Galería]]</Template>
  <TotalTime>143</TotalTime>
  <Words>431</Words>
  <Application>Microsoft Office PowerPoint</Application>
  <PresentationFormat>Panorámica</PresentationFormat>
  <Paragraphs>225</Paragraphs>
  <Slides>42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42</vt:i4>
      </vt:variant>
    </vt:vector>
  </HeadingPairs>
  <TitlesOfParts>
    <vt:vector size="48" baseType="lpstr">
      <vt:lpstr>Arial</vt:lpstr>
      <vt:lpstr>Calibri</vt:lpstr>
      <vt:lpstr>Cambria Math</vt:lpstr>
      <vt:lpstr>Gill Sans MT</vt:lpstr>
      <vt:lpstr>Times New Roman</vt:lpstr>
      <vt:lpstr>Gallery</vt:lpstr>
      <vt:lpstr>La integral indefinida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elita</dc:creator>
  <cp:lastModifiedBy>Montoya</cp:lastModifiedBy>
  <cp:revision>16</cp:revision>
  <dcterms:created xsi:type="dcterms:W3CDTF">2020-11-15T23:16:58Z</dcterms:created>
  <dcterms:modified xsi:type="dcterms:W3CDTF">2021-10-21T11:54:28Z</dcterms:modified>
</cp:coreProperties>
</file>